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ink/ink9.xml" ContentType="application/inkml+xml"/>
  <Override PartName="/ppt/notesSlides/notesSlide13.xml" ContentType="application/vnd.openxmlformats-officedocument.presentationml.notesSlide+xml"/>
  <Override PartName="/ppt/ink/ink10.xml" ContentType="application/inkml+xml"/>
  <Override PartName="/ppt/notesSlides/notesSlide14.xml" ContentType="application/vnd.openxmlformats-officedocument.presentationml.notesSlide+xml"/>
  <Override PartName="/ppt/ink/ink11.xml" ContentType="application/inkml+xml"/>
  <Override PartName="/ppt/notesSlides/notesSlide15.xml" ContentType="application/vnd.openxmlformats-officedocument.presentationml.notesSlide+xml"/>
  <Override PartName="/ppt/ink/ink1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5.xml" ContentType="application/vnd.openxmlformats-officedocument.themeOverride+xml"/>
  <Override PartName="/ppt/notesSlides/notesSlide18.xml" ContentType="application/vnd.openxmlformats-officedocument.presentationml.notesSlide+xml"/>
  <Override PartName="/ppt/ink/ink13.xml" ContentType="application/inkml+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 id="2147483745" r:id="rId5"/>
  </p:sldMasterIdLst>
  <p:notesMasterIdLst>
    <p:notesMasterId r:id="rId34"/>
  </p:notesMasterIdLst>
  <p:sldIdLst>
    <p:sldId id="256" r:id="rId6"/>
    <p:sldId id="402" r:id="rId7"/>
    <p:sldId id="276" r:id="rId8"/>
    <p:sldId id="314" r:id="rId9"/>
    <p:sldId id="345" r:id="rId10"/>
    <p:sldId id="350" r:id="rId11"/>
    <p:sldId id="351" r:id="rId12"/>
    <p:sldId id="352" r:id="rId13"/>
    <p:sldId id="4762" r:id="rId14"/>
    <p:sldId id="353" r:id="rId15"/>
    <p:sldId id="4760" r:id="rId16"/>
    <p:sldId id="4761" r:id="rId17"/>
    <p:sldId id="4763" r:id="rId18"/>
    <p:sldId id="4764" r:id="rId19"/>
    <p:sldId id="4765" r:id="rId20"/>
    <p:sldId id="4766" r:id="rId21"/>
    <p:sldId id="420" r:id="rId22"/>
    <p:sldId id="422" r:id="rId23"/>
    <p:sldId id="421" r:id="rId24"/>
    <p:sldId id="425" r:id="rId25"/>
    <p:sldId id="424" r:id="rId26"/>
    <p:sldId id="426" r:id="rId27"/>
    <p:sldId id="357" r:id="rId28"/>
    <p:sldId id="363" r:id="rId29"/>
    <p:sldId id="4805" r:id="rId30"/>
    <p:sldId id="4769" r:id="rId31"/>
    <p:sldId id="419" r:id="rId32"/>
    <p:sldId id="409" r:id="rId33"/>
  </p:sldIdLst>
  <p:sldSz cx="12188825" cy="6858000"/>
  <p:notesSz cx="6858000" cy="9144000"/>
  <p:embeddedFontLst>
    <p:embeddedFont>
      <p:font typeface="Arial Black" panose="020B0A04020102020204" pitchFamily="34" charset="0"/>
      <p:regular r:id="rId35"/>
      <p:bold r:id="rId36"/>
    </p:embeddedFont>
    <p:embeddedFont>
      <p:font typeface="Cambria" panose="02040503050406030204" pitchFamily="18" charset="0"/>
      <p:regular r:id="rId37"/>
      <p:bold r:id="rId38"/>
      <p:italic r:id="rId39"/>
      <p:boldItalic r:id="rId40"/>
    </p:embeddedFont>
    <p:embeddedFont>
      <p:font typeface="Consolas" panose="020B0609020204030204" pitchFamily="49" charset="0"/>
      <p:regular r:id="rId41"/>
      <p:bold r:id="rId42"/>
      <p:italic r:id="rId43"/>
      <p:boldItalic r:id="rId44"/>
    </p:embeddedFont>
    <p:embeddedFont>
      <p:font typeface="Cooper Black" panose="0208090404030B020404" pitchFamily="18" charset="0"/>
      <p:regular r:id="rId45"/>
    </p:embeddedFont>
    <p:embeddedFont>
      <p:font typeface="Corben" panose="020B0604020202020204" charset="0"/>
      <p:bold r:id="rId46"/>
    </p:embeddedFont>
    <p:embeddedFont>
      <p:font typeface="Open Sans" panose="020B0606030504020204" pitchFamily="34" charset="0"/>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
      <p:font typeface="Segoe UI Light" panose="020B0502040204020203" pitchFamily="34"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2.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Master" Target="slideMasters/slideMaster5.xml"/><Relationship Id="rId203"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3.xml"/><Relationship Id="rId51" Type="http://schemas.openxmlformats.org/officeDocument/2006/relationships/font" Target="fonts/font17.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4" Type="http://schemas.openxmlformats.org/officeDocument/2006/relationships/slideMaster" Target="slideMasters/slideMaster4.xml"/><Relationship Id="rId9" Type="http://schemas.openxmlformats.org/officeDocument/2006/relationships/slide" Target="slides/slide4.xml"/><Relationship Id="rId207"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9:16:29.530"/>
    </inkml:context>
    <inkml:brush xml:id="br0">
      <inkml:brushProperty name="width" value="0.05" units="cm"/>
      <inkml:brushProperty name="height" value="0.05" units="cm"/>
    </inkml:brush>
  </inkml:definitions>
  <inkml:trace contextRef="#ctx0" brushRef="#br0">0 1 24575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0.483"/>
    </inkml:context>
    <inkml:brush xml:id="br0">
      <inkml:brushProperty name="width" value="0.05" units="cm"/>
      <inkml:brushProperty name="height" value="0.05" units="cm"/>
    </inkml:brush>
  </inkml:definitions>
  <inkml:trace contextRef="#ctx0" brushRef="#br0">0 0 24575,'598'20'0,"181"-4"0,-529-18 0,-199 1 119,60 2 58,-98-1-414,0 2-1,0 0 1,0 0 0,0 2 0,0-1-1,12 7 1,-6-1-6589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2.834"/>
    </inkml:context>
    <inkml:brush xml:id="br0">
      <inkml:brushProperty name="width" value="0.05" units="cm"/>
      <inkml:brushProperty name="height" value="0.05" units="cm"/>
    </inkml:brush>
  </inkml:definitions>
  <inkml:trace contextRef="#ctx0" brushRef="#br0">1 1 24575,'1290'0'-1365,"-1273"0"-5461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4.201"/>
    </inkml:context>
    <inkml:brush xml:id="br0">
      <inkml:brushProperty name="width" value="0.05" units="cm"/>
      <inkml:brushProperty name="height" value="0.05" units="cm"/>
    </inkml:brush>
  </inkml:definitions>
  <inkml:trace contextRef="#ctx0" brushRef="#br0">0 0 24575,'6'0'0,"10"0"0,18 0 0,19 0 0,31 0 0,35 6 0,27 2 0,22-1 0,10-1 0,-2-2 0,-9-1 0,-20-2 0,-27-1 0,-28 1 0,-27-2 0,-27 1 0,-20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5.003"/>
    </inkml:context>
    <inkml:brush xml:id="br0">
      <inkml:brushProperty name="width" value="0.05" units="cm"/>
      <inkml:brushProperty name="height" value="0.05" units="cm"/>
    </inkml:brush>
  </inkml:definitions>
  <inkml:trace contextRef="#ctx0" brushRef="#br0">0 0 24575,'24'0'0,"24"0"0,33 0 0,38 0 0,45 0 0,35 0 0,25 0-1519,14 0 1519,2 3 0,-3 9 0,-17 3 0,-39 2 0,-40 1 369,-42-3-369,-38-3-7041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81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62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676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1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382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141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p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0" name="Google Shape;1700;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842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3"/>
        <p:cNvGrpSpPr/>
        <p:nvPr/>
      </p:nvGrpSpPr>
      <p:grpSpPr>
        <a:xfrm>
          <a:off x="0" y="0"/>
          <a:ext cx="0" cy="0"/>
          <a:chOff x="0" y="0"/>
          <a:chExt cx="0" cy="0"/>
        </a:xfrm>
      </p:grpSpPr>
      <p:sp>
        <p:nvSpPr>
          <p:cNvPr id="1744" name="Google Shape;1744;p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5" name="Google Shape;1745;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p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4" name="Google Shape;1754;p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p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3" name="Google Shape;1763;p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2" name="Google Shape;1772;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2" name="Google Shape;1772;p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30329363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5444778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extLst>
      <p:ext uri="{BB962C8B-B14F-4D97-AF65-F5344CB8AC3E}">
        <p14:creationId xmlns:p14="http://schemas.microsoft.com/office/powerpoint/2010/main" val="4928707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172229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1286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6344398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983867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235962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45156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9/4/2025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5" r:id="rId2"/>
    <p:sldLayoutId id="2147483736" r:id="rId3"/>
    <p:sldLayoutId id="2147483737" r:id="rId4"/>
    <p:sldLayoutId id="2147483738" r:id="rId5"/>
    <p:sldLayoutId id="2147483739" r:id="rId6"/>
    <p:sldLayoutId id="2147483740" r:id="rId7"/>
    <p:sldLayoutId id="2147483754"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42123086"/>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3.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3.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3.xml"/><Relationship Id="rId1" Type="http://schemas.openxmlformats.org/officeDocument/2006/relationships/themeOverride" Target="../theme/themeOverride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3.xml"/><Relationship Id="rId1" Type="http://schemas.openxmlformats.org/officeDocument/2006/relationships/themeOverride" Target="../theme/themeOverride4.xml"/></Relationships>
</file>

<file path=ppt/slides/_rels/slide17.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customXml" Target="../ink/ink7.xml"/><Relationship Id="rId3" Type="http://schemas.openxmlformats.org/officeDocument/2006/relationships/image" Target="../media/image4.png"/><Relationship Id="rId7" Type="http://schemas.openxmlformats.org/officeDocument/2006/relationships/customXml" Target="../ink/ink4.xml"/><Relationship Id="rId12"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17.png"/><Relationship Id="rId11" Type="http://schemas.openxmlformats.org/officeDocument/2006/relationships/customXml" Target="../ink/ink6.xml"/><Relationship Id="rId10" Type="http://schemas.openxmlformats.org/officeDocument/2006/relationships/image" Target="../media/image110.png"/><Relationship Id="rId4" Type="http://schemas.openxmlformats.org/officeDocument/2006/relationships/customXml" Target="../ink/ink3.xml"/><Relationship Id="rId9" Type="http://schemas.openxmlformats.org/officeDocument/2006/relationships/customXml" Target="../ink/ink5.xml"/><Relationship Id="rId14" Type="http://schemas.openxmlformats.org/officeDocument/2006/relationships/image" Target="../media/image11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8.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10.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1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1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7.xml"/><Relationship Id="rId1" Type="http://schemas.openxmlformats.org/officeDocument/2006/relationships/slideLayout" Target="../slideLayouts/slideLayout38.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3.xml"/><Relationship Id="rId1" Type="http://schemas.openxmlformats.org/officeDocument/2006/relationships/themeOverride" Target="../theme/themeOverride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13.xml"/></Relationships>
</file>

<file path=ppt/slides/_rels/slide27.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37.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17.png"/><Relationship Id="rId5" Type="http://schemas.openxmlformats.org/officeDocument/2006/relationships/customXml" Target="../ink/ink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8.xml"/><Relationship Id="rId5" Type="http://schemas.openxmlformats.org/officeDocument/2006/relationships/image" Target="../media/image1180.png"/><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DAY-12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5" name="Google Shape;1775;p98"/>
          <p:cNvSpPr txBox="1"/>
          <p:nvPr/>
        </p:nvSpPr>
        <p:spPr>
          <a:xfrm>
            <a:off x="191294" y="710469"/>
            <a:ext cx="1180623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Go to base behavior definition and add non factory actions, provide implementation for the same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copy from processor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entity projections and make new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projection for approver. Both travel and booking, ignore the booking supplement as a approver will only allowed to view </a:t>
            </a:r>
            <a:r>
              <a:rPr lang="en-US" sz="1800" dirty="0" err="1">
                <a:solidFill>
                  <a:schemeClr val="dk1"/>
                </a:solidFill>
                <a:latin typeface="Calibri"/>
                <a:ea typeface="Calibri"/>
                <a:cs typeface="Calibri"/>
                <a:sym typeface="Calibri"/>
              </a:rPr>
              <a:t>upto</a:t>
            </a:r>
            <a:r>
              <a:rPr lang="en-US" sz="1800" dirty="0">
                <a:solidFill>
                  <a:schemeClr val="dk1"/>
                </a:solidFill>
                <a:latin typeface="Calibri"/>
                <a:ea typeface="Calibri"/>
                <a:cs typeface="Calibri"/>
                <a:sym typeface="Calibri"/>
              </a:rPr>
              <a:t> the booking data.</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metadata extensions for approver. Since approver can only see the data of travel and booking, we only created 2 MDE. Keep all the relevant fields and integrate code to show accept and reject travel buttons.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Now we provide behavior definition projection for approver which controls what an approver can do. As we know an approver can only edit </a:t>
            </a:r>
            <a:r>
              <a:rPr lang="en-US" sz="1800" dirty="0" err="1">
                <a:solidFill>
                  <a:schemeClr val="dk1"/>
                </a:solidFill>
                <a:latin typeface="Calibri"/>
                <a:ea typeface="Calibri"/>
                <a:cs typeface="Calibri"/>
                <a:sym typeface="Calibri"/>
              </a:rPr>
              <a:t>bookingfee</a:t>
            </a:r>
            <a:r>
              <a:rPr lang="en-US" sz="1800" dirty="0">
                <a:solidFill>
                  <a:schemeClr val="dk1"/>
                </a:solidFill>
                <a:latin typeface="Calibri"/>
                <a:ea typeface="Calibri"/>
                <a:cs typeface="Calibri"/>
                <a:sym typeface="Calibri"/>
              </a:rPr>
              <a:t> and travel status, he/she not allowed to create/update/delete any of the entities.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Customize our BDEF according to the needs of our user scenario. </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service definition for approver and service binding for approver.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 ☺</a:t>
            </a:r>
            <a:endParaRPr sz="1800" dirty="0">
              <a:solidFill>
                <a:schemeClr val="dk1"/>
              </a:solidFill>
              <a:latin typeface="Calibri"/>
              <a:ea typeface="Calibri"/>
              <a:cs typeface="Calibri"/>
              <a:sym typeface="Calibri"/>
            </a:endParaRPr>
          </a:p>
        </p:txBody>
      </p:sp>
      <p:sp>
        <p:nvSpPr>
          <p:cNvPr id="1776" name="Google Shape;1776;p9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 to implement the approver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sz="3600" dirty="0">
                <a:solidFill>
                  <a:schemeClr val="tx1"/>
                </a:solidFill>
                <a:latin typeface="Cooper Black" panose="0208090404030B020404" pitchFamily="18" charset="0"/>
              </a:rPr>
              <a:t>Business Application Studio</a:t>
            </a:r>
            <a:endParaRPr lang="en-US" dirty="0">
              <a:solidFill>
                <a:schemeClr val="tx1"/>
              </a:solidFill>
            </a:endParaRPr>
          </a:p>
        </p:txBody>
      </p:sp>
      <p:sp>
        <p:nvSpPr>
          <p:cNvPr id="6" name="TextBox 5">
            <a:extLst>
              <a:ext uri="{FF2B5EF4-FFF2-40B4-BE49-F238E27FC236}">
                <a16:creationId xmlns:a16="http://schemas.microsoft.com/office/drawing/2014/main" id="{C594CE1D-B3DA-A62D-88CA-50DE7E765445}"/>
              </a:ext>
            </a:extLst>
          </p:cNvPr>
          <p:cNvSpPr txBox="1"/>
          <p:nvPr/>
        </p:nvSpPr>
        <p:spPr>
          <a:xfrm>
            <a:off x="94877" y="833442"/>
            <a:ext cx="11999069" cy="1938992"/>
          </a:xfrm>
          <a:prstGeom prst="rect">
            <a:avLst/>
          </a:prstGeom>
          <a:noFill/>
        </p:spPr>
        <p:txBody>
          <a:bodyPr wrap="square">
            <a:spAutoFit/>
          </a:bodyPr>
          <a:lstStyle/>
          <a:p>
            <a:pPr algn="l"/>
            <a:r>
              <a:rPr lang="en-US" sz="2000" b="0" i="0" dirty="0">
                <a:solidFill>
                  <a:schemeClr val="tx1"/>
                </a:solidFill>
                <a:effectLst/>
                <a:latin typeface="72-Regular"/>
              </a:rPr>
              <a:t>SAP Business Application Studio is a development environment available on SAP Business Technology Platform. It is a multi cloud development environment to create different kinds of Apps like HANA Native, CAPM, Fiori, MDK etc. A developer must create private dev space in the system in order to build application in BAS tool, All the required tooling is pre-configured in BAS.</a:t>
            </a:r>
          </a:p>
          <a:p>
            <a:pPr algn="l"/>
            <a:r>
              <a:rPr lang="en-US" sz="2000" b="0" i="0" dirty="0">
                <a:solidFill>
                  <a:schemeClr val="tx1"/>
                </a:solidFill>
                <a:effectLst/>
                <a:latin typeface="72-Regular"/>
              </a:rPr>
              <a:t>In an Enterprise Account you can set up SAP Business Application Studio as a Free-Tier service by checking its </a:t>
            </a:r>
            <a:r>
              <a:rPr lang="en-US" sz="2000" b="0" i="0" dirty="0">
                <a:solidFill>
                  <a:schemeClr val="tx1"/>
                </a:solidFill>
                <a:effectLst/>
                <a:latin typeface="72-Bold"/>
              </a:rPr>
              <a:t>free</a:t>
            </a:r>
            <a:r>
              <a:rPr lang="en-US" sz="2000" b="0" i="0" dirty="0">
                <a:solidFill>
                  <a:schemeClr val="tx1"/>
                </a:solidFill>
                <a:effectLst/>
                <a:latin typeface="72-Regular"/>
              </a:rPr>
              <a:t> plan during its entitlement configuration.</a:t>
            </a:r>
            <a:endParaRPr lang="en-US" sz="2000" dirty="0">
              <a:solidFill>
                <a:schemeClr val="tx1"/>
              </a:solidFill>
            </a:endParaRPr>
          </a:p>
        </p:txBody>
      </p:sp>
      <p:pic>
        <p:nvPicPr>
          <p:cNvPr id="1026" name="Picture 2" descr="launch sap business application studio">
            <a:extLst>
              <a:ext uri="{FF2B5EF4-FFF2-40B4-BE49-F238E27FC236}">
                <a16:creationId xmlns:a16="http://schemas.microsoft.com/office/drawing/2014/main" id="{45B63570-F26D-A3DA-B361-D7EDE2AAA5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1784" y="2975675"/>
            <a:ext cx="669674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38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p:txBody>
          <a:bodyPr/>
          <a:lstStyle/>
          <a:p>
            <a:r>
              <a:rPr lang="en-US" dirty="0">
                <a:solidFill>
                  <a:schemeClr val="tx1"/>
                </a:solidFill>
              </a:rPr>
              <a:t>Dev Space in BAS</a:t>
            </a:r>
          </a:p>
        </p:txBody>
      </p:sp>
      <p:sp>
        <p:nvSpPr>
          <p:cNvPr id="17" name="Rectangle 16">
            <a:extLst>
              <a:ext uri="{FF2B5EF4-FFF2-40B4-BE49-F238E27FC236}">
                <a16:creationId xmlns:a16="http://schemas.microsoft.com/office/drawing/2014/main" id="{BDC1B650-F7AB-4DF4-479E-6E9EA76770BC}"/>
              </a:ext>
            </a:extLst>
          </p:cNvPr>
          <p:cNvSpPr/>
          <p:nvPr/>
        </p:nvSpPr>
        <p:spPr>
          <a:xfrm>
            <a:off x="981844" y="5805264"/>
            <a:ext cx="10009112" cy="711081"/>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IaaS – Infrastructure as a Service</a:t>
            </a:r>
            <a:endParaRPr lang="en-US" sz="3200" dirty="0">
              <a:solidFill>
                <a:schemeClr val="tx1"/>
              </a:solidFill>
            </a:endParaRPr>
          </a:p>
        </p:txBody>
      </p:sp>
      <p:sp>
        <p:nvSpPr>
          <p:cNvPr id="18" name="Rectangle 17">
            <a:extLst>
              <a:ext uri="{FF2B5EF4-FFF2-40B4-BE49-F238E27FC236}">
                <a16:creationId xmlns:a16="http://schemas.microsoft.com/office/drawing/2014/main" id="{DD1DB476-E02C-82F6-8D1A-6016946C24F4}"/>
              </a:ext>
            </a:extLst>
          </p:cNvPr>
          <p:cNvSpPr/>
          <p:nvPr/>
        </p:nvSpPr>
        <p:spPr>
          <a:xfrm>
            <a:off x="986946" y="4437112"/>
            <a:ext cx="10009112" cy="1115319"/>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SAP BTP – Platform as a Service</a:t>
            </a:r>
            <a:endParaRPr lang="en-US" sz="3200" dirty="0">
              <a:solidFill>
                <a:schemeClr val="tx1"/>
              </a:solidFill>
            </a:endParaRPr>
          </a:p>
        </p:txBody>
      </p:sp>
      <p:sp>
        <p:nvSpPr>
          <p:cNvPr id="19" name="Rectangle 18">
            <a:extLst>
              <a:ext uri="{FF2B5EF4-FFF2-40B4-BE49-F238E27FC236}">
                <a16:creationId xmlns:a16="http://schemas.microsoft.com/office/drawing/2014/main" id="{89EEE269-6CAC-FCAE-3101-01FB77B70447}"/>
              </a:ext>
            </a:extLst>
          </p:cNvPr>
          <p:cNvSpPr/>
          <p:nvPr/>
        </p:nvSpPr>
        <p:spPr>
          <a:xfrm>
            <a:off x="981844" y="3473198"/>
            <a:ext cx="10009112" cy="711081"/>
          </a:xfrm>
          <a:prstGeom prst="rect">
            <a:avLst/>
          </a:prstGeom>
          <a:solidFill>
            <a:schemeClr val="tx2">
              <a:lumMod val="2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dirty="0">
                <a:ln w="22225">
                  <a:solidFill>
                    <a:schemeClr val="accent2"/>
                  </a:solidFill>
                  <a:prstDash val="solid"/>
                </a:ln>
                <a:solidFill>
                  <a:schemeClr val="tx1"/>
                </a:solidFill>
              </a:rPr>
              <a:t>SAP BAS – Business App Studio</a:t>
            </a:r>
            <a:endParaRPr lang="en-US" sz="3200" dirty="0">
              <a:solidFill>
                <a:schemeClr val="tx1"/>
              </a:solidFill>
            </a:endParaRPr>
          </a:p>
        </p:txBody>
      </p:sp>
      <p:sp>
        <p:nvSpPr>
          <p:cNvPr id="20" name="Smiley Face 19">
            <a:extLst>
              <a:ext uri="{FF2B5EF4-FFF2-40B4-BE49-F238E27FC236}">
                <a16:creationId xmlns:a16="http://schemas.microsoft.com/office/drawing/2014/main" id="{5939B698-1347-5870-D247-F9E45CA78A21}"/>
              </a:ext>
            </a:extLst>
          </p:cNvPr>
          <p:cNvSpPr/>
          <p:nvPr/>
        </p:nvSpPr>
        <p:spPr>
          <a:xfrm>
            <a:off x="1125860"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a:extLst>
              <a:ext uri="{FF2B5EF4-FFF2-40B4-BE49-F238E27FC236}">
                <a16:creationId xmlns:a16="http://schemas.microsoft.com/office/drawing/2014/main" id="{C126ABD9-EFE0-A42A-B1F7-43C982841B4F}"/>
              </a:ext>
            </a:extLst>
          </p:cNvPr>
          <p:cNvSpPr/>
          <p:nvPr/>
        </p:nvSpPr>
        <p:spPr>
          <a:xfrm>
            <a:off x="2710036"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a:extLst>
              <a:ext uri="{FF2B5EF4-FFF2-40B4-BE49-F238E27FC236}">
                <a16:creationId xmlns:a16="http://schemas.microsoft.com/office/drawing/2014/main" id="{38EFB29A-3506-2B63-2C81-189C0D48D09E}"/>
              </a:ext>
            </a:extLst>
          </p:cNvPr>
          <p:cNvSpPr/>
          <p:nvPr/>
        </p:nvSpPr>
        <p:spPr>
          <a:xfrm>
            <a:off x="4438228" y="784925"/>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a:extLst>
              <a:ext uri="{FF2B5EF4-FFF2-40B4-BE49-F238E27FC236}">
                <a16:creationId xmlns:a16="http://schemas.microsoft.com/office/drawing/2014/main" id="{806381B3-A5F3-9EEE-09FA-6C62C392C21A}"/>
              </a:ext>
            </a:extLst>
          </p:cNvPr>
          <p:cNvSpPr/>
          <p:nvPr/>
        </p:nvSpPr>
        <p:spPr>
          <a:xfrm>
            <a:off x="624133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a:extLst>
              <a:ext uri="{FF2B5EF4-FFF2-40B4-BE49-F238E27FC236}">
                <a16:creationId xmlns:a16="http://schemas.microsoft.com/office/drawing/2014/main" id="{B1A74A0F-0775-3446-1858-4CEFA8F955A0}"/>
              </a:ext>
            </a:extLst>
          </p:cNvPr>
          <p:cNvSpPr/>
          <p:nvPr/>
        </p:nvSpPr>
        <p:spPr>
          <a:xfrm>
            <a:off x="8304471" y="784923"/>
            <a:ext cx="792088" cy="711081"/>
          </a:xfrm>
          <a:prstGeom prst="smileyFac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6401AF4-348B-66F7-3106-0A6B01EAFF5E}"/>
              </a:ext>
            </a:extLst>
          </p:cNvPr>
          <p:cNvSpPr txBox="1"/>
          <p:nvPr/>
        </p:nvSpPr>
        <p:spPr>
          <a:xfrm>
            <a:off x="5734372" y="1628800"/>
            <a:ext cx="6264696" cy="1477328"/>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FF0000"/>
                </a:solidFill>
              </a:rPr>
              <a:t>We don’t want a single developer to consume all the available resources</a:t>
            </a:r>
          </a:p>
          <a:p>
            <a:pPr marL="285750" indent="-285750">
              <a:buFont typeface="Arial" panose="020B0604020202020204" pitchFamily="34" charset="0"/>
              <a:buChar char="•"/>
            </a:pPr>
            <a:r>
              <a:rPr lang="en-US" sz="1800" dirty="0">
                <a:solidFill>
                  <a:srgbClr val="FF0000"/>
                </a:solidFill>
              </a:rPr>
              <a:t>We want a clear isolation of one developer with another</a:t>
            </a:r>
          </a:p>
          <a:p>
            <a:pPr marL="285750" indent="-285750">
              <a:buFont typeface="Arial" panose="020B0604020202020204" pitchFamily="34" charset="0"/>
              <a:buChar char="•"/>
            </a:pPr>
            <a:r>
              <a:rPr lang="en-US" sz="1800" dirty="0">
                <a:solidFill>
                  <a:srgbClr val="FF0000"/>
                </a:solidFill>
              </a:rPr>
              <a:t>Pre-configured by sap for specific development</a:t>
            </a:r>
          </a:p>
          <a:p>
            <a:r>
              <a:rPr lang="en-US" sz="1800" dirty="0">
                <a:solidFill>
                  <a:srgbClr val="FF0000"/>
                </a:solidFill>
              </a:rPr>
              <a:t>Solution - Virtualize</a:t>
            </a:r>
          </a:p>
        </p:txBody>
      </p:sp>
      <p:sp>
        <p:nvSpPr>
          <p:cNvPr id="26" name="Rectangle 25">
            <a:extLst>
              <a:ext uri="{FF2B5EF4-FFF2-40B4-BE49-F238E27FC236}">
                <a16:creationId xmlns:a16="http://schemas.microsoft.com/office/drawing/2014/main" id="{7BA8F4EC-11B3-5EFF-EF93-2BA08C3E35A3}"/>
              </a:ext>
            </a:extLst>
          </p:cNvPr>
          <p:cNvSpPr/>
          <p:nvPr/>
        </p:nvSpPr>
        <p:spPr>
          <a:xfrm>
            <a:off x="981844" y="2060848"/>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7" name="Rectangle 26">
            <a:extLst>
              <a:ext uri="{FF2B5EF4-FFF2-40B4-BE49-F238E27FC236}">
                <a16:creationId xmlns:a16="http://schemas.microsoft.com/office/drawing/2014/main" id="{DBD2BB0E-599E-0962-4C77-91109A4D9C54}"/>
              </a:ext>
            </a:extLst>
          </p:cNvPr>
          <p:cNvSpPr/>
          <p:nvPr/>
        </p:nvSpPr>
        <p:spPr>
          <a:xfrm>
            <a:off x="2458008" y="205870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8" name="Rectangle 27">
            <a:extLst>
              <a:ext uri="{FF2B5EF4-FFF2-40B4-BE49-F238E27FC236}">
                <a16:creationId xmlns:a16="http://schemas.microsoft.com/office/drawing/2014/main" id="{FA7CD5C9-81B7-2433-A65B-748BA1E9CCAD}"/>
              </a:ext>
            </a:extLst>
          </p:cNvPr>
          <p:cNvSpPr/>
          <p:nvPr/>
        </p:nvSpPr>
        <p:spPr>
          <a:xfrm>
            <a:off x="3946987" y="2037670"/>
            <a:ext cx="1296144" cy="104528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 Space</a:t>
            </a:r>
          </a:p>
        </p:txBody>
      </p:sp>
      <p:sp>
        <p:nvSpPr>
          <p:cNvPr id="29" name="Explosion: 8 Points 28">
            <a:extLst>
              <a:ext uri="{FF2B5EF4-FFF2-40B4-BE49-F238E27FC236}">
                <a16:creationId xmlns:a16="http://schemas.microsoft.com/office/drawing/2014/main" id="{D2C17AAB-8CC5-373A-CEA9-A57771005ED2}"/>
              </a:ext>
            </a:extLst>
          </p:cNvPr>
          <p:cNvSpPr/>
          <p:nvPr/>
        </p:nvSpPr>
        <p:spPr>
          <a:xfrm>
            <a:off x="646896" y="1808015"/>
            <a:ext cx="839004" cy="597895"/>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45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692696"/>
            <a:ext cx="11914532" cy="711081"/>
          </a:xfrm>
        </p:spPr>
        <p:txBody>
          <a:bodyPr/>
          <a:lstStyle/>
          <a:p>
            <a:r>
              <a:rPr lang="en-US" sz="3600" dirty="0">
                <a:solidFill>
                  <a:schemeClr val="accent1"/>
                </a:solidFill>
                <a:latin typeface="Cooper Black" panose="0208090404030B020404" pitchFamily="18" charset="0"/>
              </a:rPr>
              <a:t>SAP Fiori elements boosts SAP Fiori development efficiency</a:t>
            </a:r>
            <a:br>
              <a:rPr lang="en-US" sz="3600" dirty="0">
                <a:solidFill>
                  <a:schemeClr val="accent1"/>
                </a:solidFill>
                <a:latin typeface="Cooper Black" panose="0208090404030B020404" pitchFamily="18" charset="0"/>
              </a:rPr>
            </a:br>
            <a:endParaRPr lang="en-US" dirty="0">
              <a:solidFill>
                <a:schemeClr val="accent1"/>
              </a:solidFill>
            </a:endParaRPr>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3"/>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74080898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solidFill>
                  <a:schemeClr val="accent1"/>
                </a:solidFill>
                <a:latin typeface="Cooper Black" panose="0208090404030B020404" pitchFamily="18" charset="0"/>
              </a:rPr>
              <a:t>SAP Fiori elements provides enterprise-ready apps out of the box</a:t>
            </a:r>
            <a:endParaRPr lang="en-US" sz="2800" dirty="0">
              <a:solidFill>
                <a:schemeClr val="accent1"/>
              </a:solidFill>
            </a:endParaRPr>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3"/>
          <a:stretch>
            <a:fillRect/>
          </a:stretch>
        </p:blipFill>
        <p:spPr>
          <a:xfrm>
            <a:off x="183637" y="961401"/>
            <a:ext cx="11795617" cy="5812596"/>
          </a:xfrm>
          <a:prstGeom prst="rect">
            <a:avLst/>
          </a:prstGeom>
        </p:spPr>
      </p:pic>
    </p:spTree>
    <p:extLst>
      <p:ext uri="{BB962C8B-B14F-4D97-AF65-F5344CB8AC3E}">
        <p14:creationId xmlns:p14="http://schemas.microsoft.com/office/powerpoint/2010/main" val="245265100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solidFill>
                  <a:schemeClr val="accent1"/>
                </a:solidFill>
                <a:latin typeface="Cooper Black" panose="0208090404030B020404" pitchFamily="18" charset="0"/>
              </a:rPr>
              <a:t>SAP Fiori elements application architecture provides flexibility</a:t>
            </a:r>
            <a:endParaRPr lang="en-US" sz="3200" dirty="0">
              <a:solidFill>
                <a:schemeClr val="accent1"/>
              </a:solidFill>
            </a:endParaRPr>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3"/>
          <a:stretch>
            <a:fillRect/>
          </a:stretch>
        </p:blipFill>
        <p:spPr>
          <a:xfrm>
            <a:off x="355680" y="1100656"/>
            <a:ext cx="11673643" cy="5017846"/>
          </a:xfrm>
          <a:prstGeom prst="rect">
            <a:avLst/>
          </a:prstGeom>
        </p:spPr>
      </p:pic>
    </p:spTree>
    <p:extLst>
      <p:ext uri="{BB962C8B-B14F-4D97-AF65-F5344CB8AC3E}">
        <p14:creationId xmlns:p14="http://schemas.microsoft.com/office/powerpoint/2010/main" val="197941526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solidFill>
                  <a:schemeClr val="accent1"/>
                </a:solidFill>
                <a:latin typeface="Cooper Black" panose="0208090404030B020404" pitchFamily="18" charset="0"/>
              </a:rPr>
              <a:t>SAP Fiori elements prioritizes efficiency over flexibility</a:t>
            </a:r>
            <a:br>
              <a:rPr lang="en-US" sz="3200" dirty="0">
                <a:solidFill>
                  <a:schemeClr val="accent1"/>
                </a:solidFill>
                <a:latin typeface="Cooper Black" panose="0208090404030B020404" pitchFamily="18" charset="0"/>
              </a:rPr>
            </a:br>
            <a:endParaRPr lang="en-US" sz="3200" dirty="0">
              <a:solidFill>
                <a:schemeClr val="accent1"/>
              </a:solidFill>
            </a:endParaRPr>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3"/>
          <a:stretch>
            <a:fillRect/>
          </a:stretch>
        </p:blipFill>
        <p:spPr>
          <a:xfrm>
            <a:off x="1081554" y="1034724"/>
            <a:ext cx="10025716" cy="5775785"/>
          </a:xfrm>
          <a:prstGeom prst="rect">
            <a:avLst/>
          </a:prstGeom>
        </p:spPr>
      </p:pic>
    </p:spTree>
    <p:extLst>
      <p:ext uri="{BB962C8B-B14F-4D97-AF65-F5344CB8AC3E}">
        <p14:creationId xmlns:p14="http://schemas.microsoft.com/office/powerpoint/2010/main" val="854463011"/>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Structure of the Fiori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15" name="Google Shape;1784;p99">
            <a:extLst>
              <a:ext uri="{FF2B5EF4-FFF2-40B4-BE49-F238E27FC236}">
                <a16:creationId xmlns:a16="http://schemas.microsoft.com/office/drawing/2014/main" id="{D066BECC-1B37-00D9-A221-842A63DFF0A3}"/>
              </a:ext>
            </a:extLst>
          </p:cNvPr>
          <p:cNvSpPr txBox="1"/>
          <p:nvPr/>
        </p:nvSpPr>
        <p:spPr>
          <a:xfrm>
            <a:off x="258169" y="769187"/>
            <a:ext cx="11806237" cy="34162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dirty="0"/>
          </a:p>
          <a:p>
            <a:pPr marL="285750" marR="0" lvl="0" indent="-285750" algn="l" rtl="0">
              <a:spcBef>
                <a:spcPts val="0"/>
              </a:spcBef>
              <a:spcAft>
                <a:spcPts val="0"/>
              </a:spcAft>
              <a:buClr>
                <a:schemeClr val="dk1"/>
              </a:buClr>
              <a:buSzPts val="1800"/>
              <a:buFont typeface="Arial"/>
              <a:buChar char="•"/>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All the Fiori apps which we create in BTP will be called MTA – Multi target application, they are deployed with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file. Which will contain the configuration for the Fiori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 SAP BTP, there is a storage space called </a:t>
            </a:r>
            <a:r>
              <a:rPr lang="en-US" sz="1800" b="1" dirty="0">
                <a:solidFill>
                  <a:schemeClr val="dk1"/>
                </a:solidFill>
                <a:latin typeface="Calibri"/>
                <a:ea typeface="Calibri"/>
                <a:cs typeface="Calibri"/>
                <a:sym typeface="Calibri"/>
              </a:rPr>
              <a:t>html-5-repository</a:t>
            </a:r>
            <a:r>
              <a:rPr lang="en-US" sz="1800" dirty="0">
                <a:solidFill>
                  <a:schemeClr val="dk1"/>
                </a:solidFill>
                <a:latin typeface="Calibri"/>
                <a:ea typeface="Calibri"/>
                <a:cs typeface="Calibri"/>
                <a:sym typeface="Calibri"/>
              </a:rPr>
              <a:t> where the BTP will store our Fiori apps.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deploy our app, there is </a:t>
            </a:r>
            <a:r>
              <a:rPr lang="en-US" sz="1800" b="1" dirty="0">
                <a:solidFill>
                  <a:schemeClr val="dk1"/>
                </a:solidFill>
                <a:latin typeface="Calibri"/>
                <a:ea typeface="Calibri"/>
                <a:cs typeface="Calibri"/>
                <a:sym typeface="Calibri"/>
              </a:rPr>
              <a:t>html5-deployer</a:t>
            </a:r>
            <a:r>
              <a:rPr lang="en-US" sz="1800" dirty="0">
                <a:solidFill>
                  <a:schemeClr val="dk1"/>
                </a:solidFill>
                <a:latin typeface="Calibri"/>
                <a:ea typeface="Calibri"/>
                <a:cs typeface="Calibri"/>
                <a:sym typeface="Calibri"/>
              </a:rPr>
              <a:t> which will take our app from BAS tool and </a:t>
            </a:r>
            <a:r>
              <a:rPr lang="en-US" sz="1800" dirty="0" err="1">
                <a:solidFill>
                  <a:schemeClr val="dk1"/>
                </a:solidFill>
                <a:latin typeface="Calibri"/>
                <a:ea typeface="Calibri"/>
                <a:cs typeface="Calibri"/>
                <a:sym typeface="Calibri"/>
              </a:rPr>
              <a:t>deployes</a:t>
            </a:r>
            <a:r>
              <a:rPr lang="en-US" sz="1800" dirty="0">
                <a:solidFill>
                  <a:schemeClr val="dk1"/>
                </a:solidFill>
                <a:latin typeface="Calibri"/>
                <a:ea typeface="Calibri"/>
                <a:cs typeface="Calibri"/>
                <a:sym typeface="Calibri"/>
              </a:rPr>
              <a:t> it to the HTML5 Repository (Design time)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When we run the app, there is a service called </a:t>
            </a:r>
            <a:r>
              <a:rPr lang="en-US" sz="1800" b="1" dirty="0">
                <a:solidFill>
                  <a:schemeClr val="dk1"/>
                </a:solidFill>
                <a:latin typeface="Calibri"/>
                <a:ea typeface="Calibri"/>
                <a:cs typeface="Calibri"/>
                <a:sym typeface="Calibri"/>
              </a:rPr>
              <a:t>html5-rt</a:t>
            </a:r>
            <a:r>
              <a:rPr lang="en-US" sz="1800" dirty="0">
                <a:solidFill>
                  <a:schemeClr val="dk1"/>
                </a:solidFill>
                <a:latin typeface="Calibri"/>
                <a:ea typeface="Calibri"/>
                <a:cs typeface="Calibri"/>
                <a:sym typeface="Calibri"/>
              </a:rPr>
              <a:t> (runtime) service which will load our app from the repository in the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Apart from that the application will contain a </a:t>
            </a:r>
            <a:r>
              <a:rPr lang="en-US" sz="1800" b="1" dirty="0">
                <a:solidFill>
                  <a:schemeClr val="dk1"/>
                </a:solidFill>
                <a:latin typeface="Calibri"/>
                <a:ea typeface="Calibri"/>
                <a:cs typeface="Calibri"/>
                <a:sym typeface="Calibri"/>
              </a:rPr>
              <a:t>connectivity</a:t>
            </a:r>
            <a:r>
              <a:rPr lang="en-US" sz="1800" dirty="0">
                <a:solidFill>
                  <a:schemeClr val="dk1"/>
                </a:solidFill>
                <a:latin typeface="Calibri"/>
                <a:ea typeface="Calibri"/>
                <a:cs typeface="Calibri"/>
                <a:sym typeface="Calibri"/>
              </a:rPr>
              <a:t> service to communicate with our abap on cloud system.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a </a:t>
            </a:r>
            <a:r>
              <a:rPr lang="en-US" sz="1800" b="1" dirty="0">
                <a:solidFill>
                  <a:schemeClr val="dk1"/>
                </a:solidFill>
                <a:latin typeface="Calibri"/>
                <a:ea typeface="Calibri"/>
                <a:cs typeface="Calibri"/>
                <a:sym typeface="Calibri"/>
              </a:rPr>
              <a:t>destination </a:t>
            </a:r>
            <a:r>
              <a:rPr lang="en-US" sz="1800" dirty="0">
                <a:solidFill>
                  <a:schemeClr val="dk1"/>
                </a:solidFill>
                <a:latin typeface="Calibri"/>
                <a:ea typeface="Calibri"/>
                <a:cs typeface="Calibri"/>
                <a:sym typeface="Calibri"/>
              </a:rPr>
              <a:t>service which will read the destination (RFC) of AOC system to access data in Fiori.</a:t>
            </a:r>
            <a:endParaRPr dirty="0"/>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097C468-B5B5-02CD-5910-87FBD7CD3B5F}"/>
                  </a:ext>
                </a:extLst>
              </p14:cNvPr>
              <p14:cNvContentPartPr/>
              <p14:nvPr/>
            </p14:nvContentPartPr>
            <p14:xfrm>
              <a:off x="4841932" y="2448742"/>
              <a:ext cx="688320" cy="24120"/>
            </p14:xfrm>
          </p:contentPart>
        </mc:Choice>
        <mc:Fallback xmlns="">
          <p:pic>
            <p:nvPicPr>
              <p:cNvPr id="2" name="Ink 1">
                <a:extLst>
                  <a:ext uri="{FF2B5EF4-FFF2-40B4-BE49-F238E27FC236}">
                    <a16:creationId xmlns:a16="http://schemas.microsoft.com/office/drawing/2014/main" id="{E097C468-B5B5-02CD-5910-87FBD7CD3B5F}"/>
                  </a:ext>
                </a:extLst>
              </p:cNvPr>
              <p:cNvPicPr/>
              <p:nvPr/>
            </p:nvPicPr>
            <p:blipFill>
              <a:blip r:embed="rId8"/>
              <a:stretch>
                <a:fillRect/>
              </a:stretch>
            </p:blipFill>
            <p:spPr>
              <a:xfrm>
                <a:off x="4832932" y="2439742"/>
                <a:ext cx="705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26C72FFD-7A68-8374-2E61-A3EE621AB5C5}"/>
                  </a:ext>
                </a:extLst>
              </p14:cNvPr>
              <p14:cNvContentPartPr/>
              <p14:nvPr/>
            </p14:nvContentPartPr>
            <p14:xfrm>
              <a:off x="5204092" y="3270622"/>
              <a:ext cx="471240" cy="360"/>
            </p14:xfrm>
          </p:contentPart>
        </mc:Choice>
        <mc:Fallback xmlns="">
          <p:pic>
            <p:nvPicPr>
              <p:cNvPr id="4" name="Ink 3">
                <a:extLst>
                  <a:ext uri="{FF2B5EF4-FFF2-40B4-BE49-F238E27FC236}">
                    <a16:creationId xmlns:a16="http://schemas.microsoft.com/office/drawing/2014/main" id="{26C72FFD-7A68-8374-2E61-A3EE621AB5C5}"/>
                  </a:ext>
                </a:extLst>
              </p:cNvPr>
              <p:cNvPicPr/>
              <p:nvPr/>
            </p:nvPicPr>
            <p:blipFill>
              <a:blip r:embed="rId10"/>
              <a:stretch>
                <a:fillRect/>
              </a:stretch>
            </p:blipFill>
            <p:spPr>
              <a:xfrm>
                <a:off x="5195452" y="3261982"/>
                <a:ext cx="48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BD8BF78-DCA0-5DB0-9DC5-AA2F6E33681E}"/>
                  </a:ext>
                </a:extLst>
              </p14:cNvPr>
              <p14:cNvContentPartPr/>
              <p14:nvPr/>
            </p14:nvContentPartPr>
            <p14:xfrm>
              <a:off x="5081332" y="3847702"/>
              <a:ext cx="586080" cy="12960"/>
            </p14:xfrm>
          </p:contentPart>
        </mc:Choice>
        <mc:Fallback xmlns="">
          <p:pic>
            <p:nvPicPr>
              <p:cNvPr id="5" name="Ink 4">
                <a:extLst>
                  <a:ext uri="{FF2B5EF4-FFF2-40B4-BE49-F238E27FC236}">
                    <a16:creationId xmlns:a16="http://schemas.microsoft.com/office/drawing/2014/main" id="{0BD8BF78-DCA0-5DB0-9DC5-AA2F6E33681E}"/>
                  </a:ext>
                </a:extLst>
              </p:cNvPr>
              <p:cNvPicPr/>
              <p:nvPr/>
            </p:nvPicPr>
            <p:blipFill>
              <a:blip r:embed="rId12"/>
              <a:stretch>
                <a:fillRect/>
              </a:stretch>
            </p:blipFill>
            <p:spPr>
              <a:xfrm>
                <a:off x="5072332" y="3838702"/>
                <a:ext cx="603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0B970F6F-4380-4F29-629F-C35CCF23F39E}"/>
                  </a:ext>
                </a:extLst>
              </p14:cNvPr>
              <p14:cNvContentPartPr/>
              <p14:nvPr/>
            </p14:nvContentPartPr>
            <p14:xfrm>
              <a:off x="1834852" y="4160902"/>
              <a:ext cx="819360" cy="33480"/>
            </p14:xfrm>
          </p:contentPart>
        </mc:Choice>
        <mc:Fallback xmlns="">
          <p:pic>
            <p:nvPicPr>
              <p:cNvPr id="6" name="Ink 5">
                <a:extLst>
                  <a:ext uri="{FF2B5EF4-FFF2-40B4-BE49-F238E27FC236}">
                    <a16:creationId xmlns:a16="http://schemas.microsoft.com/office/drawing/2014/main" id="{0B970F6F-4380-4F29-629F-C35CCF23F39E}"/>
                  </a:ext>
                </a:extLst>
              </p:cNvPr>
              <p:cNvPicPr/>
              <p:nvPr/>
            </p:nvPicPr>
            <p:blipFill>
              <a:blip r:embed="rId14"/>
              <a:stretch>
                <a:fillRect/>
              </a:stretch>
            </p:blipFill>
            <p:spPr>
              <a:xfrm>
                <a:off x="1825852" y="4151902"/>
                <a:ext cx="837000" cy="51120"/>
              </a:xfrm>
              <a:prstGeom prst="rect">
                <a:avLst/>
              </a:prstGeom>
            </p:spPr>
          </p:pic>
        </mc:Fallback>
      </mc:AlternateContent>
    </p:spTree>
    <p:extLst>
      <p:ext uri="{BB962C8B-B14F-4D97-AF65-F5344CB8AC3E}">
        <p14:creationId xmlns:p14="http://schemas.microsoft.com/office/powerpoint/2010/main" val="3427854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37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Tools and Services to Deliver the App</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3" name="TextBox 2">
            <a:extLst>
              <a:ext uri="{FF2B5EF4-FFF2-40B4-BE49-F238E27FC236}">
                <a16:creationId xmlns:a16="http://schemas.microsoft.com/office/drawing/2014/main" id="{F131C131-2300-C883-3271-E2D57BBC02D2}"/>
              </a:ext>
            </a:extLst>
          </p:cNvPr>
          <p:cNvSpPr txBox="1"/>
          <p:nvPr/>
        </p:nvSpPr>
        <p:spPr>
          <a:xfrm>
            <a:off x="288291" y="803937"/>
            <a:ext cx="11445485" cy="2246769"/>
          </a:xfrm>
          <a:prstGeom prst="rect">
            <a:avLst/>
          </a:prstGeom>
          <a:noFill/>
        </p:spPr>
        <p:txBody>
          <a:bodyPr wrap="square">
            <a:spAutoFit/>
          </a:bodyPr>
          <a:lstStyle/>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Business Application Studio – It is a multi cloud development tool which allows developers to build, test, package, deploy, and manage end to end Fiori applications.</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SAP build work zone (aka </a:t>
            </a:r>
            <a:r>
              <a:rPr lang="en-US" sz="2000" dirty="0" err="1">
                <a:solidFill>
                  <a:schemeClr val="dk1"/>
                </a:solidFill>
                <a:latin typeface="Calibri"/>
                <a:ea typeface="Calibri"/>
                <a:cs typeface="Calibri"/>
                <a:sym typeface="Calibri"/>
              </a:rPr>
              <a:t>cFLP</a:t>
            </a:r>
            <a:r>
              <a:rPr lang="en-US" sz="2000" dirty="0">
                <a:solidFill>
                  <a:schemeClr val="dk1"/>
                </a:solidFill>
                <a:latin typeface="Calibri"/>
                <a:ea typeface="Calibri"/>
                <a:cs typeface="Calibri"/>
                <a:sym typeface="Calibri"/>
              </a:rPr>
              <a:t> in BTP) – it helps us to configure a site called Fiori launchpad in the cloud. All the Fiori Apps which you build in BTP will be accessed via this build </a:t>
            </a:r>
            <a:r>
              <a:rPr lang="en-US" sz="2000" dirty="0" err="1">
                <a:solidFill>
                  <a:schemeClr val="dk1"/>
                </a:solidFill>
                <a:latin typeface="Calibri"/>
                <a:ea typeface="Calibri"/>
                <a:cs typeface="Calibri"/>
                <a:sym typeface="Calibri"/>
              </a:rPr>
              <a:t>workzone</a:t>
            </a:r>
            <a:r>
              <a:rPr lang="en-US" sz="2000" dirty="0">
                <a:solidFill>
                  <a:schemeClr val="dk1"/>
                </a:solidFill>
                <a:latin typeface="Calibri"/>
                <a:ea typeface="Calibri"/>
                <a:cs typeface="Calibri"/>
                <a:sym typeface="Calibri"/>
              </a:rPr>
              <a:t> from end user. End user will get single URL, which contains the tiles for all our apps deployed in BTP.</a:t>
            </a:r>
            <a:endParaRPr lang="en-US" sz="2000" dirty="0"/>
          </a:p>
          <a:p>
            <a:pPr marL="285750" marR="0" lvl="0" indent="-285750" algn="l" rtl="0">
              <a:spcBef>
                <a:spcPts val="0"/>
              </a:spcBef>
              <a:spcAft>
                <a:spcPts val="0"/>
              </a:spcAft>
              <a:buClr>
                <a:schemeClr val="dk1"/>
              </a:buClr>
              <a:buSzPts val="1800"/>
              <a:buFont typeface="Arial"/>
              <a:buChar char="•"/>
            </a:pPr>
            <a:r>
              <a:rPr lang="en-US" sz="2000" dirty="0">
                <a:solidFill>
                  <a:schemeClr val="dk1"/>
                </a:solidFill>
                <a:latin typeface="Calibri"/>
                <a:ea typeface="Calibri"/>
                <a:cs typeface="Calibri"/>
                <a:sym typeface="Calibri"/>
              </a:rPr>
              <a:t>Continuous Integration Service – When a developer change the application, and push to central repository like git, the CI service will automatically build and deploy our app.</a:t>
            </a:r>
            <a:endParaRPr lang="en-US" sz="2000" dirty="0"/>
          </a:p>
        </p:txBody>
      </p:sp>
    </p:spTree>
    <p:extLst>
      <p:ext uri="{BB962C8B-B14F-4D97-AF65-F5344CB8AC3E}">
        <p14:creationId xmlns:p14="http://schemas.microsoft.com/office/powerpoint/2010/main" val="1298922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 An introduction</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050" name="Picture 2" descr="SAP Build Work Zone: SAP's no-code offering for bu... - SAP Community">
            <a:extLst>
              <a:ext uri="{FF2B5EF4-FFF2-40B4-BE49-F238E27FC236}">
                <a16:creationId xmlns:a16="http://schemas.microsoft.com/office/drawing/2014/main" id="{327A12B3-0A45-F879-7B0E-42A136DD44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08"/>
          <a:stretch/>
        </p:blipFill>
        <p:spPr bwMode="auto">
          <a:xfrm>
            <a:off x="510883" y="1380806"/>
            <a:ext cx="11383047" cy="474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73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SAP Build Work zone – Key benefits</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1026" name="Picture 2" descr="What Is SAP Build Work Zone, standard edition? | SAP Help Portal">
            <a:extLst>
              <a:ext uri="{FF2B5EF4-FFF2-40B4-BE49-F238E27FC236}">
                <a16:creationId xmlns:a16="http://schemas.microsoft.com/office/drawing/2014/main" id="{4AB61E76-F13F-A503-D64A-8E43D21774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237"/>
          <a:stretch/>
        </p:blipFill>
        <p:spPr bwMode="auto">
          <a:xfrm>
            <a:off x="287932" y="970353"/>
            <a:ext cx="11468100" cy="504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4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Additional configuration before deployment</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2" name="Google Shape;1802;p101">
            <a:extLst>
              <a:ext uri="{FF2B5EF4-FFF2-40B4-BE49-F238E27FC236}">
                <a16:creationId xmlns:a16="http://schemas.microsoft.com/office/drawing/2014/main" id="{8B3FD0C9-A6F1-D57E-7DFB-8B28B8A56BF3}"/>
              </a:ext>
            </a:extLst>
          </p:cNvPr>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xsappname</a:t>
            </a:r>
            <a:r>
              <a:rPr lang="en-US" sz="1400" b="0" dirty="0">
                <a:solidFill>
                  <a:schemeClr val="tx1"/>
                </a:solidFill>
                <a:latin typeface="Consolas"/>
                <a:ea typeface="Consolas"/>
                <a:cs typeface="Consolas"/>
                <a:sym typeface="Consolas"/>
              </a:rPr>
              <a:t>": "</a:t>
            </a:r>
            <a:r>
              <a:rPr lang="en-US" sz="1400" b="0" dirty="0" err="1">
                <a:solidFill>
                  <a:schemeClr val="tx1"/>
                </a:solidFill>
                <a:latin typeface="Consolas"/>
                <a:ea typeface="Consolas"/>
                <a:cs typeface="Consolas"/>
                <a:sym typeface="Consolas"/>
              </a:rPr>
              <a:t>comatstproctravelprocessorapp</a:t>
            </a:r>
            <a:r>
              <a:rPr lang="en-US" sz="1400" b="0" dirty="0">
                <a:solidFill>
                  <a:schemeClr val="tx1"/>
                </a:solidFill>
                <a:latin typeface="Consolas"/>
                <a:ea typeface="Consolas"/>
                <a:cs typeface="Consolas"/>
                <a:sym typeface="Consolas"/>
              </a:rPr>
              <a:t>",</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"tenant-mode": "dedicated",</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"description": "Security profile of called application",</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"scopes":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"role-templates":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"oauth2-configuration":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"token-validity": 60000,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"refresh-token-validity": 2592000,</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"redirect-</a:t>
            </a:r>
            <a:r>
              <a:rPr lang="en-US" sz="1400" b="0" dirty="0" err="1">
                <a:solidFill>
                  <a:schemeClr val="tx1"/>
                </a:solidFill>
                <a:latin typeface="Consolas"/>
                <a:ea typeface="Consolas"/>
                <a:cs typeface="Consolas"/>
                <a:sym typeface="Consolas"/>
              </a:rPr>
              <a:t>uris</a:t>
            </a: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"https://*.cfapps.us10-001.hana.ondemand.com/login/callback"</a:t>
            </a:r>
            <a:endParaRPr sz="1400" b="0" dirty="0">
              <a:solidFill>
                <a:schemeClr val="tx1"/>
              </a:solidFill>
              <a:latin typeface="Consolas"/>
              <a:ea typeface="Consolas"/>
              <a:cs typeface="Consolas"/>
              <a:sym typeface="Consolas"/>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  }</a:t>
            </a:r>
            <a:endParaRPr dirty="0">
              <a:solidFill>
                <a:schemeClr val="tx1"/>
              </a:solidFill>
            </a:endParaRPr>
          </a:p>
          <a:p>
            <a:pPr marL="0" marR="0" lvl="0" indent="0" algn="l" rtl="0">
              <a:spcBef>
                <a:spcPts val="0"/>
              </a:spcBef>
              <a:spcAft>
                <a:spcPts val="0"/>
              </a:spcAft>
              <a:buNone/>
            </a:pPr>
            <a:r>
              <a:rPr lang="en-US" sz="1400" b="0" dirty="0">
                <a:solidFill>
                  <a:schemeClr val="tx1"/>
                </a:solidFill>
                <a:latin typeface="Consolas"/>
                <a:ea typeface="Consolas"/>
                <a:cs typeface="Consolas"/>
                <a:sym typeface="Consolas"/>
              </a:rPr>
              <a:t>}</a:t>
            </a:r>
            <a:endParaRPr dirty="0">
              <a:solidFill>
                <a:schemeClr val="tx1"/>
              </a:solidFill>
            </a:endParaRPr>
          </a:p>
        </p:txBody>
      </p:sp>
    </p:spTree>
    <p:extLst>
      <p:ext uri="{BB962C8B-B14F-4D97-AF65-F5344CB8AC3E}">
        <p14:creationId xmlns:p14="http://schemas.microsoft.com/office/powerpoint/2010/main" val="3487890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the Dev space in BAS tool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bas tool and open folder to choose projects folder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open terminal and login to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a/c </a:t>
            </a:r>
            <a:r>
              <a:rPr lang="en-US" sz="1800" dirty="0" err="1">
                <a:solidFill>
                  <a:schemeClr val="dk1"/>
                </a:solidFill>
                <a:latin typeface="Calibri"/>
                <a:ea typeface="Calibri"/>
                <a:cs typeface="Calibri"/>
                <a:sym typeface="Calibri"/>
              </a:rPr>
              <a:t>cf</a:t>
            </a:r>
            <a:r>
              <a:rPr lang="en-US" sz="1800" dirty="0">
                <a:solidFill>
                  <a:schemeClr val="dk1"/>
                </a:solidFill>
                <a:latin typeface="Calibri"/>
                <a:ea typeface="Calibri"/>
                <a:cs typeface="Calibri"/>
                <a:sym typeface="Calibri"/>
              </a:rPr>
              <a:t> login -a https://api.cf.us10-001.hana.ondemand.com --</a:t>
            </a:r>
            <a:r>
              <a:rPr lang="en-US" sz="1800" dirty="0" err="1">
                <a:solidFill>
                  <a:schemeClr val="dk1"/>
                </a:solidFill>
                <a:latin typeface="Calibri"/>
                <a:ea typeface="Calibri"/>
                <a:cs typeface="Calibri"/>
                <a:sym typeface="Calibri"/>
              </a:rPr>
              <a:t>sso</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Press F1 and choose open application generator to generate Fiori app of template: List Report Template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Select the system as AOC and choose our service binding name for processor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Provide app details, deployment details (</a:t>
            </a:r>
            <a:r>
              <a:rPr lang="en-US" sz="1800" dirty="0" err="1">
                <a:solidFill>
                  <a:schemeClr val="dk1"/>
                </a:solidFill>
                <a:latin typeface="Calibri"/>
                <a:ea typeface="Calibri"/>
                <a:cs typeface="Calibri"/>
                <a:sym typeface="Calibri"/>
              </a:rPr>
              <a:t>btp</a:t>
            </a:r>
            <a:r>
              <a:rPr lang="en-US" sz="1800" dirty="0">
                <a:solidFill>
                  <a:schemeClr val="dk1"/>
                </a:solidFill>
                <a:latin typeface="Calibri"/>
                <a:ea typeface="Calibri"/>
                <a:cs typeface="Calibri"/>
                <a:sym typeface="Calibri"/>
              </a:rPr>
              <a:t>), launchpad details and create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Right click on </a:t>
            </a:r>
            <a:r>
              <a:rPr lang="en-US" sz="1800" dirty="0" err="1">
                <a:solidFill>
                  <a:schemeClr val="dk1"/>
                </a:solidFill>
                <a:latin typeface="Calibri"/>
                <a:ea typeface="Calibri"/>
                <a:cs typeface="Calibri"/>
                <a:sym typeface="Calibri"/>
              </a:rPr>
              <a:t>mta.yml</a:t>
            </a:r>
            <a:r>
              <a:rPr lang="en-US" sz="1800" dirty="0">
                <a:solidFill>
                  <a:schemeClr val="dk1"/>
                </a:solidFill>
                <a:latin typeface="Calibri"/>
                <a:ea typeface="Calibri"/>
                <a:cs typeface="Calibri"/>
                <a:sym typeface="Calibri"/>
              </a:rPr>
              <a:t> and build MTA </a:t>
            </a:r>
            <a:r>
              <a:rPr lang="en-US" sz="1800" dirty="0" err="1">
                <a:solidFill>
                  <a:schemeClr val="dk1"/>
                </a:solidFill>
                <a:latin typeface="Calibri"/>
                <a:ea typeface="Calibri"/>
                <a:cs typeface="Calibri"/>
                <a:sym typeface="Calibri"/>
              </a:rPr>
              <a:t>archieve</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Choose F1, open application info and select deploy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Assign the roles of our Launchpad service to our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SAP Build </a:t>
            </a:r>
            <a:r>
              <a:rPr lang="en-US" sz="1800" dirty="0" err="1">
                <a:solidFill>
                  <a:schemeClr val="dk1"/>
                </a:solidFill>
                <a:latin typeface="Calibri"/>
                <a:ea typeface="Calibri"/>
                <a:cs typeface="Calibri"/>
                <a:sym typeface="Calibri"/>
              </a:rPr>
              <a:t>workzone</a:t>
            </a:r>
            <a:r>
              <a:rPr lang="en-US" sz="1800" dirty="0">
                <a:solidFill>
                  <a:schemeClr val="dk1"/>
                </a:solidFill>
                <a:latin typeface="Calibri"/>
                <a:ea typeface="Calibri"/>
                <a:cs typeface="Calibri"/>
                <a:sym typeface="Calibri"/>
              </a:rPr>
              <a:t> and create a site with name </a:t>
            </a:r>
            <a:r>
              <a:rPr lang="en-US" sz="1800" dirty="0" err="1">
                <a:solidFill>
                  <a:schemeClr val="dk1"/>
                </a:solidFill>
                <a:latin typeface="Calibri"/>
                <a:ea typeface="Calibri"/>
                <a:cs typeface="Calibri"/>
                <a:sym typeface="Calibri"/>
              </a:rPr>
              <a:t>mylaunchpad</a:t>
            </a: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channel manager and refresh the apps which are stored in html5-repository</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content manager and choose content explorer and pull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Create a catalog and a group and add our app to them</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Go to everyone role and assign the app to the role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Open the site to test our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Repeat the same steps if there is a change in the app.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need to create a </a:t>
            </a:r>
            <a:r>
              <a:rPr lang="en-US" sz="1800" dirty="0" err="1">
                <a:solidFill>
                  <a:schemeClr val="dk1"/>
                </a:solidFill>
                <a:latin typeface="Calibri"/>
                <a:ea typeface="Calibri"/>
                <a:cs typeface="Calibri"/>
                <a:sym typeface="Calibri"/>
              </a:rPr>
              <a:t>git</a:t>
            </a:r>
            <a:r>
              <a:rPr lang="en-US" sz="1800" dirty="0">
                <a:solidFill>
                  <a:schemeClr val="dk1"/>
                </a:solidFill>
                <a:latin typeface="Calibri"/>
                <a:ea typeface="Calibri"/>
                <a:cs typeface="Calibri"/>
                <a:sym typeface="Calibri"/>
              </a:rPr>
              <a:t> repository and push our app code (backup)</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Register a web hook and use the same in CI CD service so that the application will deploy automatically to BTP cloud</a:t>
            </a:r>
            <a:endParaRPr dirty="0"/>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How did Anubhav build and deploy fiori</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3"/>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3740633029"/>
      </p:ext>
    </p:extLst>
  </p:cSld>
  <p:clrMapOvr>
    <a:overrideClrMapping bg1="lt1" tx1="dk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Tree>
    <p:extLst>
      <p:ext uri="{BB962C8B-B14F-4D97-AF65-F5344CB8AC3E}">
        <p14:creationId xmlns:p14="http://schemas.microsoft.com/office/powerpoint/2010/main" val="19107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a:t>
            </a:r>
            <a:r>
              <a:rPr lang="en-US" sz="5400" b="1">
                <a:solidFill>
                  <a:srgbClr val="75C042"/>
                </a:solidFill>
                <a:latin typeface="Segoe UI" panose="020B0502040204020203" pitchFamily="34" charset="0"/>
                <a:ea typeface="Calibri Light" charset="0"/>
                <a:cs typeface="Segoe UI" panose="020B0502040204020203" pitchFamily="34" charset="0"/>
              </a:rPr>
              <a:t>2</a:t>
            </a:r>
            <a:endPar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endParaRP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Authorization Testing</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Pre Checks</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Augment</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BAS tool</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Flow – Processor and Approver</a:t>
            </a:r>
            <a:endParaRPr sz="3599" dirty="0">
              <a:solidFill>
                <a:srgbClr val="FFC000"/>
              </a:solidFill>
              <a:latin typeface="Cooper Black" panose="0208090404030B020404" pitchFamily="18" charset="0"/>
              <a:ea typeface="Corben"/>
              <a:cs typeface="Corben"/>
              <a:sym typeface="Corben"/>
            </a:endParaRPr>
          </a:p>
        </p:txBody>
      </p:sp>
      <p:sp>
        <p:nvSpPr>
          <p:cNvPr id="1316" name="Google Shape;1316;p59"/>
          <p:cNvSpPr/>
          <p:nvPr/>
        </p:nvSpPr>
        <p:spPr>
          <a:xfrm>
            <a:off x="4438228" y="4869160"/>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Business Object (definition)</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Includes the Travel, Booking and Booking Supplement CDS entities</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100 fields</a:t>
            </a:r>
            <a:endParaRPr dirty="0"/>
          </a:p>
        </p:txBody>
      </p:sp>
      <p:sp>
        <p:nvSpPr>
          <p:cNvPr id="1317" name="Google Shape;1317;p59"/>
          <p:cNvSpPr/>
          <p:nvPr/>
        </p:nvSpPr>
        <p:spPr>
          <a:xfrm>
            <a:off x="405780" y="647098"/>
            <a:ext cx="3096344" cy="646203"/>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Processor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Create, update, delete, copy travel</a:t>
            </a:r>
            <a:endParaRPr/>
          </a:p>
        </p:txBody>
      </p:sp>
      <p:sp>
        <p:nvSpPr>
          <p:cNvPr id="1318" name="Google Shape;1318;p59"/>
          <p:cNvSpPr/>
          <p:nvPr/>
        </p:nvSpPr>
        <p:spPr>
          <a:xfrm>
            <a:off x="8882191" y="691641"/>
            <a:ext cx="3024336" cy="64620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Calibri"/>
                <a:ea typeface="Calibri"/>
                <a:cs typeface="Calibri"/>
                <a:sym typeface="Calibri"/>
              </a:rPr>
              <a:t>Fiori App – Approver</a:t>
            </a:r>
            <a:endParaRPr/>
          </a:p>
          <a:p>
            <a:pPr marL="0" marR="0" lvl="0" indent="0" algn="ctr" rtl="0">
              <a:spcBef>
                <a:spcPts val="0"/>
              </a:spcBef>
              <a:spcAft>
                <a:spcPts val="0"/>
              </a:spcAft>
              <a:buNone/>
            </a:pPr>
            <a:r>
              <a:rPr lang="en-US" sz="1400">
                <a:solidFill>
                  <a:schemeClr val="lt1"/>
                </a:solidFill>
                <a:latin typeface="Calibri"/>
                <a:ea typeface="Calibri"/>
                <a:cs typeface="Calibri"/>
                <a:sym typeface="Calibri"/>
              </a:rPr>
              <a:t>Display the travel request data</a:t>
            </a:r>
            <a:endParaRPr/>
          </a:p>
        </p:txBody>
      </p:sp>
      <p:sp>
        <p:nvSpPr>
          <p:cNvPr id="1319" name="Google Shape;1319;p59"/>
          <p:cNvSpPr/>
          <p:nvPr/>
        </p:nvSpPr>
        <p:spPr>
          <a:xfrm>
            <a:off x="456151" y="4849657"/>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Business Object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30 fields to internet</a:t>
            </a:r>
            <a:endParaRPr dirty="0"/>
          </a:p>
        </p:txBody>
      </p:sp>
      <p:sp>
        <p:nvSpPr>
          <p:cNvPr id="1320" name="Google Shape;1320;p59"/>
          <p:cNvSpPr/>
          <p:nvPr/>
        </p:nvSpPr>
        <p:spPr>
          <a:xfrm>
            <a:off x="8882191" y="4869160"/>
            <a:ext cx="3024336" cy="108012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Business Object Projection </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25 fields</a:t>
            </a:r>
            <a:endParaRPr/>
          </a:p>
        </p:txBody>
      </p:sp>
      <p:cxnSp>
        <p:nvCxnSpPr>
          <p:cNvPr id="1321" name="Google Shape;1321;p59"/>
          <p:cNvCxnSpPr>
            <a:stCxn id="1316" idx="1"/>
            <a:endCxn id="1319" idx="3"/>
          </p:cNvCxnSpPr>
          <p:nvPr/>
        </p:nvCxnSpPr>
        <p:spPr>
          <a:xfrm flipH="1" flipV="1">
            <a:off x="3480487" y="5389717"/>
            <a:ext cx="957741" cy="1950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2" name="Google Shape;1322;p59"/>
          <p:cNvCxnSpPr>
            <a:stCxn id="1316" idx="3"/>
            <a:endCxn id="1320" idx="1"/>
          </p:cNvCxnSpPr>
          <p:nvPr/>
        </p:nvCxnSpPr>
        <p:spPr>
          <a:xfrm>
            <a:off x="7534572" y="5409220"/>
            <a:ext cx="1347600" cy="0"/>
          </a:xfrm>
          <a:prstGeom prst="straightConnector1">
            <a:avLst/>
          </a:prstGeom>
          <a:noFill/>
          <a:ln w="9525" cap="flat" cmpd="sng">
            <a:solidFill>
              <a:schemeClr val="accent1"/>
            </a:solidFill>
            <a:prstDash val="solid"/>
            <a:miter lim="800000"/>
            <a:headEnd type="none" w="sm" len="sm"/>
            <a:tailEnd type="triangle" w="med" len="med"/>
          </a:ln>
        </p:spPr>
      </p:cxnSp>
      <p:sp>
        <p:nvSpPr>
          <p:cNvPr id="1323" name="Google Shape;1323;p59"/>
          <p:cNvSpPr/>
          <p:nvPr/>
        </p:nvSpPr>
        <p:spPr>
          <a:xfrm>
            <a:off x="405780" y="2132856"/>
            <a:ext cx="3024336" cy="72008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Processor Projection</a:t>
            </a:r>
            <a:endParaRPr dirty="0"/>
          </a:p>
        </p:txBody>
      </p:sp>
      <p:sp>
        <p:nvSpPr>
          <p:cNvPr id="1324" name="Google Shape;1324;p59"/>
          <p:cNvSpPr/>
          <p:nvPr/>
        </p:nvSpPr>
        <p:spPr>
          <a:xfrm>
            <a:off x="8882191" y="2155416"/>
            <a:ext cx="3024336" cy="72008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MDE for approver Projection</a:t>
            </a:r>
            <a:endParaRPr dirty="0"/>
          </a:p>
        </p:txBody>
      </p:sp>
      <p:cxnSp>
        <p:nvCxnSpPr>
          <p:cNvPr id="1325" name="Google Shape;1325;p59"/>
          <p:cNvCxnSpPr>
            <a:stCxn id="1319" idx="0"/>
            <a:endCxn id="1323" idx="2"/>
          </p:cNvCxnSpPr>
          <p:nvPr/>
        </p:nvCxnSpPr>
        <p:spPr>
          <a:xfrm flipH="1" flipV="1">
            <a:off x="1917948" y="2852936"/>
            <a:ext cx="50371" cy="1996721"/>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6" name="Google Shape;1326;p59"/>
          <p:cNvCxnSpPr>
            <a:stCxn id="1320" idx="0"/>
            <a:endCxn id="1324" idx="2"/>
          </p:cNvCxnSpPr>
          <p:nvPr/>
        </p:nvCxnSpPr>
        <p:spPr>
          <a:xfrm rot="10800000">
            <a:off x="10394359" y="2875360"/>
            <a:ext cx="0" cy="1993800"/>
          </a:xfrm>
          <a:prstGeom prst="straightConnector1">
            <a:avLst/>
          </a:prstGeom>
          <a:noFill/>
          <a:ln w="9525" cap="flat" cmpd="sng">
            <a:solidFill>
              <a:schemeClr val="accent1"/>
            </a:solidFill>
            <a:prstDash val="solid"/>
            <a:miter lim="800000"/>
            <a:headEnd type="none" w="sm" len="sm"/>
            <a:tailEnd type="triangle" w="med" len="med"/>
          </a:ln>
        </p:spPr>
      </p:cxnSp>
      <p:sp>
        <p:nvSpPr>
          <p:cNvPr id="1327" name="Google Shape;1327;p59"/>
          <p:cNvSpPr/>
          <p:nvPr/>
        </p:nvSpPr>
        <p:spPr>
          <a:xfrm>
            <a:off x="405780" y="1412776"/>
            <a:ext cx="1584176"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28" name="Google Shape;1328;p59"/>
          <p:cNvSpPr/>
          <p:nvPr/>
        </p:nvSpPr>
        <p:spPr>
          <a:xfrm>
            <a:off x="2061964" y="1416237"/>
            <a:ext cx="1440160" cy="600605"/>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Service Binding</a:t>
            </a:r>
            <a:endParaRPr dirty="0"/>
          </a:p>
        </p:txBody>
      </p:sp>
      <p:sp>
        <p:nvSpPr>
          <p:cNvPr id="1329" name="Google Shape;1329;p59"/>
          <p:cNvSpPr/>
          <p:nvPr/>
        </p:nvSpPr>
        <p:spPr>
          <a:xfrm>
            <a:off x="8855026" y="1464670"/>
            <a:ext cx="1584176"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definition</a:t>
            </a:r>
            <a:endParaRPr/>
          </a:p>
        </p:txBody>
      </p:sp>
      <p:sp>
        <p:nvSpPr>
          <p:cNvPr id="1330" name="Google Shape;1330;p59"/>
          <p:cNvSpPr/>
          <p:nvPr/>
        </p:nvSpPr>
        <p:spPr>
          <a:xfrm>
            <a:off x="10511210" y="1468131"/>
            <a:ext cx="1440160" cy="600605"/>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Calibri"/>
                <a:ea typeface="Calibri"/>
                <a:cs typeface="Calibri"/>
                <a:sym typeface="Calibri"/>
              </a:rPr>
              <a:t>Service Binding</a:t>
            </a:r>
            <a:endParaRPr/>
          </a:p>
        </p:txBody>
      </p:sp>
      <p:pic>
        <p:nvPicPr>
          <p:cNvPr id="1332" name="Google Shape;1332;p59" descr="A green circle with a white tick in it&#10;&#10;Description automatically generated"/>
          <p:cNvPicPr preferRelativeResize="0"/>
          <p:nvPr/>
        </p:nvPicPr>
        <p:blipFill rotWithShape="1">
          <a:blip r:embed="rId3">
            <a:alphaModFix/>
          </a:blip>
          <a:srcRect/>
          <a:stretch/>
        </p:blipFill>
        <p:spPr>
          <a:xfrm>
            <a:off x="66713" y="6379793"/>
            <a:ext cx="457206" cy="457206"/>
          </a:xfrm>
          <a:prstGeom prst="rect">
            <a:avLst/>
          </a:prstGeom>
          <a:noFill/>
          <a:ln>
            <a:noFill/>
          </a:ln>
        </p:spPr>
      </p:pic>
      <p:sp>
        <p:nvSpPr>
          <p:cNvPr id="1336" name="Google Shape;1336;p59"/>
          <p:cNvSpPr/>
          <p:nvPr/>
        </p:nvSpPr>
        <p:spPr>
          <a:xfrm>
            <a:off x="4418057" y="3560437"/>
            <a:ext cx="3096344" cy="108012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Behavior Definition (BDEF)</a:t>
            </a:r>
            <a:endParaRPr dirty="0"/>
          </a:p>
          <a:p>
            <a:pPr marL="0" marR="0" lvl="0" indent="0" algn="ctr" rtl="0">
              <a:spcBef>
                <a:spcPts val="0"/>
              </a:spcBef>
              <a:spcAft>
                <a:spcPts val="0"/>
              </a:spcAft>
              <a:buNone/>
            </a:pPr>
            <a:r>
              <a:rPr lang="en-US" sz="1600" dirty="0">
                <a:solidFill>
                  <a:schemeClr val="lt1"/>
                </a:solidFill>
                <a:latin typeface="Calibri"/>
                <a:ea typeface="Calibri"/>
                <a:cs typeface="Calibri"/>
                <a:sym typeface="Calibri"/>
              </a:rPr>
              <a:t>Tell RAP framework regarding our operations which needs to be supported for BO (managed)</a:t>
            </a:r>
            <a:endParaRPr dirty="0"/>
          </a:p>
        </p:txBody>
      </p:sp>
      <p:sp>
        <p:nvSpPr>
          <p:cNvPr id="1337" name="Google Shape;1337;p59"/>
          <p:cNvSpPr/>
          <p:nvPr/>
        </p:nvSpPr>
        <p:spPr>
          <a:xfrm>
            <a:off x="405780" y="3555658"/>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BDEF Projection</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For Processor</a:t>
            </a:r>
            <a:endParaRPr dirty="0"/>
          </a:p>
          <a:p>
            <a:pPr marL="0" marR="0" lvl="0" indent="0" algn="ctr" rtl="0">
              <a:spcBef>
                <a:spcPts val="0"/>
              </a:spcBef>
              <a:spcAft>
                <a:spcPts val="0"/>
              </a:spcAft>
              <a:buNone/>
            </a:pPr>
            <a:r>
              <a:rPr lang="en-US" sz="1800" dirty="0">
                <a:solidFill>
                  <a:schemeClr val="lt1"/>
                </a:solidFill>
                <a:latin typeface="Calibri"/>
                <a:ea typeface="Calibri"/>
                <a:cs typeface="Calibri"/>
                <a:sym typeface="Calibri"/>
              </a:rPr>
              <a:t>Expose what is needed by a processor role in company</a:t>
            </a:r>
            <a:endParaRPr dirty="0"/>
          </a:p>
        </p:txBody>
      </p:sp>
      <p:cxnSp>
        <p:nvCxnSpPr>
          <p:cNvPr id="1338" name="Google Shape;1338;p59"/>
          <p:cNvCxnSpPr/>
          <p:nvPr/>
        </p:nvCxnSpPr>
        <p:spPr>
          <a:xfrm rot="10800000">
            <a:off x="3409945" y="4095718"/>
            <a:ext cx="1008112" cy="0"/>
          </a:xfrm>
          <a:prstGeom prst="straightConnector1">
            <a:avLst/>
          </a:prstGeom>
          <a:noFill/>
          <a:ln w="9525" cap="flat" cmpd="sng">
            <a:solidFill>
              <a:schemeClr val="accent1"/>
            </a:solidFill>
            <a:prstDash val="solid"/>
            <a:miter lim="800000"/>
            <a:headEnd type="none" w="sm" len="sm"/>
            <a:tailEnd type="triangle" w="med" len="med"/>
          </a:ln>
        </p:spPr>
      </p:cxnSp>
      <p:sp>
        <p:nvSpPr>
          <p:cNvPr id="1339" name="Google Shape;1339;p59"/>
          <p:cNvSpPr/>
          <p:nvPr/>
        </p:nvSpPr>
        <p:spPr>
          <a:xfrm>
            <a:off x="8853228" y="3557570"/>
            <a:ext cx="3024336" cy="1080120"/>
          </a:xfrm>
          <a:prstGeom prst="rect">
            <a:avLst/>
          </a:prstGeom>
          <a:solidFill>
            <a:srgbClr val="2F5496"/>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BDEF Projection</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For Approver</a:t>
            </a:r>
            <a:endParaRPr/>
          </a:p>
          <a:p>
            <a:pPr marL="0" marR="0" lvl="0" indent="0" algn="ctr" rtl="0">
              <a:spcBef>
                <a:spcPts val="0"/>
              </a:spcBef>
              <a:spcAft>
                <a:spcPts val="0"/>
              </a:spcAft>
              <a:buNone/>
            </a:pPr>
            <a:r>
              <a:rPr lang="en-US" sz="1800">
                <a:solidFill>
                  <a:schemeClr val="lt1"/>
                </a:solidFill>
                <a:latin typeface="Calibri"/>
                <a:ea typeface="Calibri"/>
                <a:cs typeface="Calibri"/>
                <a:sym typeface="Calibri"/>
              </a:rPr>
              <a:t>Expose what is needed by a approver role in company</a:t>
            </a:r>
            <a:endParaRPr/>
          </a:p>
        </p:txBody>
      </p:sp>
      <p:cxnSp>
        <p:nvCxnSpPr>
          <p:cNvPr id="1340" name="Google Shape;1340;p59"/>
          <p:cNvCxnSpPr/>
          <p:nvPr/>
        </p:nvCxnSpPr>
        <p:spPr>
          <a:xfrm>
            <a:off x="7462564" y="4095718"/>
            <a:ext cx="1347619" cy="0"/>
          </a:xfrm>
          <a:prstGeom prst="straightConnector1">
            <a:avLst/>
          </a:prstGeom>
          <a:noFill/>
          <a:ln w="9525" cap="flat" cmpd="sng">
            <a:solidFill>
              <a:schemeClr val="accent1"/>
            </a:solidFill>
            <a:prstDash val="solid"/>
            <a:miter lim="800000"/>
            <a:headEnd type="none" w="sm" len="sm"/>
            <a:tailEnd type="triangle" w="med" len="med"/>
          </a:ln>
        </p:spPr>
      </p:cxn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1332;p59" descr="A green circle with a white tick in it&#10;&#10;Description automatically generated">
            <a:extLst>
              <a:ext uri="{FF2B5EF4-FFF2-40B4-BE49-F238E27FC236}">
                <a16:creationId xmlns:a16="http://schemas.microsoft.com/office/drawing/2014/main" id="{76005F72-69C8-C4DF-6236-CD65A73A64F2}"/>
              </a:ext>
            </a:extLst>
          </p:cNvPr>
          <p:cNvPicPr preferRelativeResize="0"/>
          <p:nvPr/>
        </p:nvPicPr>
        <p:blipFill rotWithShape="1">
          <a:blip r:embed="rId3">
            <a:alphaModFix/>
          </a:blip>
          <a:srcRect/>
          <a:stretch/>
        </p:blipFill>
        <p:spPr>
          <a:xfrm>
            <a:off x="4251052" y="4751995"/>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D433512C-334B-79D8-0205-26E3E32A1624}"/>
              </a:ext>
            </a:extLst>
          </p:cNvPr>
          <p:cNvPicPr preferRelativeResize="0"/>
          <p:nvPr/>
        </p:nvPicPr>
        <p:blipFill rotWithShape="1">
          <a:blip r:embed="rId3">
            <a:alphaModFix/>
          </a:blip>
          <a:srcRect/>
          <a:stretch/>
        </p:blipFill>
        <p:spPr>
          <a:xfrm>
            <a:off x="185083" y="4697257"/>
            <a:ext cx="457206" cy="457206"/>
          </a:xfrm>
          <a:prstGeom prst="rect">
            <a:avLst/>
          </a:prstGeom>
          <a:noFill/>
          <a:ln>
            <a:noFill/>
          </a:ln>
        </p:spPr>
      </p:pic>
      <p:pic>
        <p:nvPicPr>
          <p:cNvPr id="4" name="Google Shape;1332;p59" descr="A green circle with a white tick in it&#10;&#10;Description automatically generated">
            <a:extLst>
              <a:ext uri="{FF2B5EF4-FFF2-40B4-BE49-F238E27FC236}">
                <a16:creationId xmlns:a16="http://schemas.microsoft.com/office/drawing/2014/main" id="{C8D99C57-AF8A-034A-BCD2-15E06CACA78F}"/>
              </a:ext>
            </a:extLst>
          </p:cNvPr>
          <p:cNvPicPr preferRelativeResize="0"/>
          <p:nvPr/>
        </p:nvPicPr>
        <p:blipFill rotWithShape="1">
          <a:blip r:embed="rId3">
            <a:alphaModFix/>
          </a:blip>
          <a:srcRect/>
          <a:stretch/>
        </p:blipFill>
        <p:spPr>
          <a:xfrm>
            <a:off x="66713" y="1349779"/>
            <a:ext cx="457206" cy="457206"/>
          </a:xfrm>
          <a:prstGeom prst="rect">
            <a:avLst/>
          </a:prstGeom>
          <a:noFill/>
          <a:ln>
            <a:noFill/>
          </a:ln>
        </p:spPr>
      </p:pic>
      <p:pic>
        <p:nvPicPr>
          <p:cNvPr id="5" name="Google Shape;1332;p59" descr="A green circle with a white tick in it&#10;&#10;Description automatically generated">
            <a:extLst>
              <a:ext uri="{FF2B5EF4-FFF2-40B4-BE49-F238E27FC236}">
                <a16:creationId xmlns:a16="http://schemas.microsoft.com/office/drawing/2014/main" id="{656DB8F6-91C7-21B3-0F00-95D751F37CCF}"/>
              </a:ext>
            </a:extLst>
          </p:cNvPr>
          <p:cNvPicPr preferRelativeResize="0"/>
          <p:nvPr/>
        </p:nvPicPr>
        <p:blipFill rotWithShape="1">
          <a:blip r:embed="rId3">
            <a:alphaModFix/>
          </a:blip>
          <a:srcRect/>
          <a:stretch/>
        </p:blipFill>
        <p:spPr>
          <a:xfrm>
            <a:off x="3393023" y="1315991"/>
            <a:ext cx="457206" cy="457206"/>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9" name="Google Shape;1332;p59" descr="A green circle with a white tick in it&#10;&#10;Description automatically generated">
            <a:extLst>
              <a:ext uri="{FF2B5EF4-FFF2-40B4-BE49-F238E27FC236}">
                <a16:creationId xmlns:a16="http://schemas.microsoft.com/office/drawing/2014/main" id="{EB2B8A03-3D4F-8C68-8797-C5726F10CDE5}"/>
              </a:ext>
            </a:extLst>
          </p:cNvPr>
          <p:cNvPicPr preferRelativeResize="0"/>
          <p:nvPr/>
        </p:nvPicPr>
        <p:blipFill rotWithShape="1">
          <a:blip r:embed="rId3">
            <a:alphaModFix/>
          </a:blip>
          <a:srcRect/>
          <a:stretch/>
        </p:blipFill>
        <p:spPr>
          <a:xfrm>
            <a:off x="37565" y="2016842"/>
            <a:ext cx="457206" cy="457206"/>
          </a:xfrm>
          <a:prstGeom prst="rect">
            <a:avLst/>
          </a:prstGeom>
          <a:noFill/>
          <a:ln>
            <a:noFill/>
          </a:ln>
        </p:spPr>
      </p:pic>
      <p:pic>
        <p:nvPicPr>
          <p:cNvPr id="6" name="Google Shape;1332;p59" descr="A green circle with a white tick in it&#10;&#10;Description automatically generated">
            <a:extLst>
              <a:ext uri="{FF2B5EF4-FFF2-40B4-BE49-F238E27FC236}">
                <a16:creationId xmlns:a16="http://schemas.microsoft.com/office/drawing/2014/main" id="{74FA3B13-9907-233F-652F-0FFD3CFE4D3F}"/>
              </a:ext>
            </a:extLst>
          </p:cNvPr>
          <p:cNvPicPr preferRelativeResize="0"/>
          <p:nvPr/>
        </p:nvPicPr>
        <p:blipFill rotWithShape="1">
          <a:blip r:embed="rId3">
            <a:alphaModFix/>
          </a:blip>
          <a:srcRect/>
          <a:stretch/>
        </p:blipFill>
        <p:spPr>
          <a:xfrm>
            <a:off x="4209625" y="3355639"/>
            <a:ext cx="457206" cy="457206"/>
          </a:xfrm>
          <a:prstGeom prst="rect">
            <a:avLst/>
          </a:prstGeom>
          <a:noFill/>
          <a:ln>
            <a:noFill/>
          </a:ln>
        </p:spPr>
      </p:pic>
      <p:pic>
        <p:nvPicPr>
          <p:cNvPr id="7" name="Google Shape;1332;p59" descr="A green circle with a white tick in it&#10;&#10;Description automatically generated">
            <a:extLst>
              <a:ext uri="{FF2B5EF4-FFF2-40B4-BE49-F238E27FC236}">
                <a16:creationId xmlns:a16="http://schemas.microsoft.com/office/drawing/2014/main" id="{0B39C809-E3E3-66C0-BF73-D93A753A9933}"/>
              </a:ext>
            </a:extLst>
          </p:cNvPr>
          <p:cNvPicPr preferRelativeResize="0"/>
          <p:nvPr/>
        </p:nvPicPr>
        <p:blipFill rotWithShape="1">
          <a:blip r:embed="rId3">
            <a:alphaModFix/>
          </a:blip>
          <a:srcRect/>
          <a:stretch/>
        </p:blipFill>
        <p:spPr>
          <a:xfrm>
            <a:off x="227548" y="3355639"/>
            <a:ext cx="457206" cy="457206"/>
          </a:xfrm>
          <a:prstGeom prst="rect">
            <a:avLst/>
          </a:prstGeom>
          <a:noFill/>
          <a:ln>
            <a:noFill/>
          </a:ln>
        </p:spPr>
      </p:pic>
      <p:pic>
        <p:nvPicPr>
          <p:cNvPr id="10" name="Google Shape;1332;p59" descr="A green circle with a white tick in it&#10;&#10;Description automatically generated">
            <a:extLst>
              <a:ext uri="{FF2B5EF4-FFF2-40B4-BE49-F238E27FC236}">
                <a16:creationId xmlns:a16="http://schemas.microsoft.com/office/drawing/2014/main" id="{6EBA40E5-437B-6BB1-A519-0A554D505878}"/>
              </a:ext>
            </a:extLst>
          </p:cNvPr>
          <p:cNvPicPr preferRelativeResize="0"/>
          <p:nvPr/>
        </p:nvPicPr>
        <p:blipFill rotWithShape="1">
          <a:blip r:embed="rId3">
            <a:alphaModFix/>
          </a:blip>
          <a:srcRect/>
          <a:stretch/>
        </p:blipFill>
        <p:spPr>
          <a:xfrm>
            <a:off x="8637946" y="4747185"/>
            <a:ext cx="457206" cy="457206"/>
          </a:xfrm>
          <a:prstGeom prst="rect">
            <a:avLst/>
          </a:prstGeom>
          <a:noFill/>
          <a:ln>
            <a:noFill/>
          </a:ln>
        </p:spPr>
      </p:pic>
      <p:pic>
        <p:nvPicPr>
          <p:cNvPr id="11" name="Google Shape;1332;p59" descr="A green circle with a white tick in it&#10;&#10;Description automatically generated">
            <a:extLst>
              <a:ext uri="{FF2B5EF4-FFF2-40B4-BE49-F238E27FC236}">
                <a16:creationId xmlns:a16="http://schemas.microsoft.com/office/drawing/2014/main" id="{BD928971-AAE1-458C-6C3C-7F23F6259251}"/>
              </a:ext>
            </a:extLst>
          </p:cNvPr>
          <p:cNvPicPr preferRelativeResize="0"/>
          <p:nvPr/>
        </p:nvPicPr>
        <p:blipFill rotWithShape="1">
          <a:blip r:embed="rId3">
            <a:alphaModFix/>
          </a:blip>
          <a:srcRect/>
          <a:stretch/>
        </p:blipFill>
        <p:spPr>
          <a:xfrm>
            <a:off x="8725777" y="3368482"/>
            <a:ext cx="457206" cy="457206"/>
          </a:xfrm>
          <a:prstGeom prst="rect">
            <a:avLst/>
          </a:prstGeom>
          <a:noFill/>
          <a:ln>
            <a:noFill/>
          </a:ln>
        </p:spPr>
      </p:pic>
      <p:pic>
        <p:nvPicPr>
          <p:cNvPr id="12" name="Google Shape;1332;p59" descr="A green circle with a white tick in it&#10;&#10;Description automatically generated">
            <a:extLst>
              <a:ext uri="{FF2B5EF4-FFF2-40B4-BE49-F238E27FC236}">
                <a16:creationId xmlns:a16="http://schemas.microsoft.com/office/drawing/2014/main" id="{C5DC4ACA-9638-88E5-5F56-0A2D73397BE9}"/>
              </a:ext>
            </a:extLst>
          </p:cNvPr>
          <p:cNvPicPr preferRelativeResize="0"/>
          <p:nvPr/>
        </p:nvPicPr>
        <p:blipFill rotWithShape="1">
          <a:blip r:embed="rId3">
            <a:alphaModFix/>
          </a:blip>
          <a:srcRect/>
          <a:stretch/>
        </p:blipFill>
        <p:spPr>
          <a:xfrm>
            <a:off x="8590419" y="1372477"/>
            <a:ext cx="457206" cy="457206"/>
          </a:xfrm>
          <a:prstGeom prst="rect">
            <a:avLst/>
          </a:prstGeom>
          <a:noFill/>
          <a:ln>
            <a:noFill/>
          </a:ln>
        </p:spPr>
      </p:pic>
      <p:pic>
        <p:nvPicPr>
          <p:cNvPr id="13" name="Google Shape;1332;p59" descr="A green circle with a white tick in it&#10;&#10;Description automatically generated">
            <a:extLst>
              <a:ext uri="{FF2B5EF4-FFF2-40B4-BE49-F238E27FC236}">
                <a16:creationId xmlns:a16="http://schemas.microsoft.com/office/drawing/2014/main" id="{06C1D666-6DEA-485F-7B18-BC9FEBE1F185}"/>
              </a:ext>
            </a:extLst>
          </p:cNvPr>
          <p:cNvPicPr preferRelativeResize="0"/>
          <p:nvPr/>
        </p:nvPicPr>
        <p:blipFill rotWithShape="1">
          <a:blip r:embed="rId3">
            <a:alphaModFix/>
          </a:blip>
          <a:srcRect/>
          <a:stretch/>
        </p:blipFill>
        <p:spPr>
          <a:xfrm>
            <a:off x="11742990" y="1333311"/>
            <a:ext cx="457206" cy="457206"/>
          </a:xfrm>
          <a:prstGeom prst="rect">
            <a:avLst/>
          </a:prstGeom>
          <a:noFill/>
          <a:ln>
            <a:noFill/>
          </a:ln>
        </p:spPr>
      </p:pic>
      <p:pic>
        <p:nvPicPr>
          <p:cNvPr id="14" name="Google Shape;1332;p59" descr="A green circle with a white tick in it&#10;&#10;Description automatically generated">
            <a:extLst>
              <a:ext uri="{FF2B5EF4-FFF2-40B4-BE49-F238E27FC236}">
                <a16:creationId xmlns:a16="http://schemas.microsoft.com/office/drawing/2014/main" id="{6B50E124-57F5-B434-425A-A487F05DEF51}"/>
              </a:ext>
            </a:extLst>
          </p:cNvPr>
          <p:cNvPicPr preferRelativeResize="0"/>
          <p:nvPr/>
        </p:nvPicPr>
        <p:blipFill rotWithShape="1">
          <a:blip r:embed="rId3">
            <a:alphaModFix/>
          </a:blip>
          <a:srcRect/>
          <a:stretch/>
        </p:blipFill>
        <p:spPr>
          <a:xfrm>
            <a:off x="8606200" y="2054981"/>
            <a:ext cx="457206" cy="4572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3" name="Google Shape;1703;p90"/>
          <p:cNvSpPr txBox="1"/>
          <p:nvPr/>
        </p:nvSpPr>
        <p:spPr>
          <a:xfrm>
            <a:off x="224979" y="788088"/>
            <a:ext cx="11806237"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Authorization control in RAP protects our business object against the unauthorized access of data. Authorization control is always relevant when the permission to execute an operation depends on a role of BO consumer. In the RAP, each read or modify request can be checked via authorization object against the user role before the request is finally executed and reaches data.</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The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check with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object is called from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in case of read request – was covered in Anubhav trainings abap on hana course</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And behavior implementation in case of modify request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Global authorization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Global authorization is used for all authorization checks that only depends on the user.</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Global authorization checks can be implemented both for static and instance bound operations</a:t>
            </a:r>
            <a:endParaRPr dirty="0"/>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Instance authorization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Instance authorization is used for all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checks that, in addition to the user role, depend on the state of the entity instance in question (like exact record level). Its only possible for instance based operation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Operations that are executed from instance </a:t>
            </a:r>
            <a:r>
              <a:rPr lang="en-US" sz="1800" dirty="0" err="1">
                <a:solidFill>
                  <a:schemeClr val="dk1"/>
                </a:solidFill>
                <a:latin typeface="Calibri"/>
                <a:ea typeface="Calibri"/>
                <a:cs typeface="Calibri"/>
                <a:sym typeface="Calibri"/>
              </a:rPr>
              <a:t>auth</a:t>
            </a:r>
            <a:r>
              <a:rPr lang="en-US" sz="1800" dirty="0">
                <a:solidFill>
                  <a:schemeClr val="dk1"/>
                </a:solidFill>
                <a:latin typeface="Calibri"/>
                <a:ea typeface="Calibri"/>
                <a:cs typeface="Calibri"/>
                <a:sym typeface="Calibri"/>
              </a:rPr>
              <a:t> are CREATE and static actions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Use case</a:t>
            </a:r>
            <a:r>
              <a:rPr lang="en-US" sz="1800" dirty="0">
                <a:solidFill>
                  <a:schemeClr val="dk1"/>
                </a:solidFill>
                <a:latin typeface="Calibri"/>
                <a:ea typeface="Calibri"/>
                <a:cs typeface="Calibri"/>
                <a:sym typeface="Calibri"/>
              </a:rPr>
              <a:t>: when a user tries to edit a travel request, if the travel request status is cancelled, then we need to check that if he/she is a manager or not. Only managers can edit a cancelled travel request. Since each travel request is different, we need to go with instance-based authorizations.</a:t>
            </a:r>
            <a:endParaRPr dirty="0"/>
          </a:p>
        </p:txBody>
      </p:sp>
      <p:sp>
        <p:nvSpPr>
          <p:cNvPr id="1704" name="Google Shape;1704;p90"/>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Authorization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420548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03">
                                            <p:txEl>
                                              <p:pRg st="0" end="0"/>
                                            </p:txEl>
                                          </p:spTgt>
                                        </p:tgtEl>
                                        <p:attrNameLst>
                                          <p:attrName>style.visibility</p:attrName>
                                        </p:attrNameLst>
                                      </p:cBhvr>
                                      <p:to>
                                        <p:strVal val="visible"/>
                                      </p:to>
                                    </p:set>
                                    <p:animEffect transition="in" filter="fade">
                                      <p:cBhvr>
                                        <p:cTn id="7" dur="1000"/>
                                        <p:tgtEl>
                                          <p:spTgt spid="1703">
                                            <p:txEl>
                                              <p:pRg st="0" end="0"/>
                                            </p:txEl>
                                          </p:spTgt>
                                        </p:tgtEl>
                                      </p:cBhvr>
                                    </p:animEffect>
                                    <p:anim calcmode="lin" valueType="num">
                                      <p:cBhvr>
                                        <p:cTn id="8" dur="1000" fill="hold"/>
                                        <p:tgtEl>
                                          <p:spTgt spid="170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0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03">
                                            <p:txEl>
                                              <p:pRg st="1" end="1"/>
                                            </p:txEl>
                                          </p:spTgt>
                                        </p:tgtEl>
                                        <p:attrNameLst>
                                          <p:attrName>style.visibility</p:attrName>
                                        </p:attrNameLst>
                                      </p:cBhvr>
                                      <p:to>
                                        <p:strVal val="visible"/>
                                      </p:to>
                                    </p:set>
                                    <p:animEffect transition="in" filter="fade">
                                      <p:cBhvr>
                                        <p:cTn id="12" dur="1000"/>
                                        <p:tgtEl>
                                          <p:spTgt spid="1703">
                                            <p:txEl>
                                              <p:pRg st="1" end="1"/>
                                            </p:txEl>
                                          </p:spTgt>
                                        </p:tgtEl>
                                      </p:cBhvr>
                                    </p:animEffect>
                                    <p:anim calcmode="lin" valueType="num">
                                      <p:cBhvr>
                                        <p:cTn id="13" dur="1000" fill="hold"/>
                                        <p:tgtEl>
                                          <p:spTgt spid="170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70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03">
                                            <p:txEl>
                                              <p:pRg st="2" end="2"/>
                                            </p:txEl>
                                          </p:spTgt>
                                        </p:tgtEl>
                                        <p:attrNameLst>
                                          <p:attrName>style.visibility</p:attrName>
                                        </p:attrNameLst>
                                      </p:cBhvr>
                                      <p:to>
                                        <p:strVal val="visible"/>
                                      </p:to>
                                    </p:set>
                                    <p:animEffect transition="in" filter="fade">
                                      <p:cBhvr>
                                        <p:cTn id="17" dur="1000"/>
                                        <p:tgtEl>
                                          <p:spTgt spid="1703">
                                            <p:txEl>
                                              <p:pRg st="2" end="2"/>
                                            </p:txEl>
                                          </p:spTgt>
                                        </p:tgtEl>
                                      </p:cBhvr>
                                    </p:animEffect>
                                    <p:anim calcmode="lin" valueType="num">
                                      <p:cBhvr>
                                        <p:cTn id="18" dur="1000" fill="hold"/>
                                        <p:tgtEl>
                                          <p:spTgt spid="170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70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703">
                                            <p:txEl>
                                              <p:pRg st="4" end="4"/>
                                            </p:txEl>
                                          </p:spTgt>
                                        </p:tgtEl>
                                        <p:attrNameLst>
                                          <p:attrName>style.visibility</p:attrName>
                                        </p:attrNameLst>
                                      </p:cBhvr>
                                      <p:to>
                                        <p:strVal val="visible"/>
                                      </p:to>
                                    </p:set>
                                    <p:animEffect transition="in" filter="fade">
                                      <p:cBhvr>
                                        <p:cTn id="24" dur="1000"/>
                                        <p:tgtEl>
                                          <p:spTgt spid="1703">
                                            <p:txEl>
                                              <p:pRg st="4" end="4"/>
                                            </p:txEl>
                                          </p:spTgt>
                                        </p:tgtEl>
                                      </p:cBhvr>
                                    </p:animEffect>
                                    <p:anim calcmode="lin" valueType="num">
                                      <p:cBhvr>
                                        <p:cTn id="25" dur="1000" fill="hold"/>
                                        <p:tgtEl>
                                          <p:spTgt spid="170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1703">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703">
                                            <p:txEl>
                                              <p:pRg st="5" end="5"/>
                                            </p:txEl>
                                          </p:spTgt>
                                        </p:tgtEl>
                                        <p:attrNameLst>
                                          <p:attrName>style.visibility</p:attrName>
                                        </p:attrNameLst>
                                      </p:cBhvr>
                                      <p:to>
                                        <p:strVal val="visible"/>
                                      </p:to>
                                    </p:set>
                                    <p:animEffect transition="in" filter="fade">
                                      <p:cBhvr>
                                        <p:cTn id="29" dur="1000"/>
                                        <p:tgtEl>
                                          <p:spTgt spid="1703">
                                            <p:txEl>
                                              <p:pRg st="5" end="5"/>
                                            </p:txEl>
                                          </p:spTgt>
                                        </p:tgtEl>
                                      </p:cBhvr>
                                    </p:animEffect>
                                    <p:anim calcmode="lin" valueType="num">
                                      <p:cBhvr>
                                        <p:cTn id="30" dur="1000" fill="hold"/>
                                        <p:tgtEl>
                                          <p:spTgt spid="170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70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03">
                                            <p:txEl>
                                              <p:pRg st="6" end="6"/>
                                            </p:txEl>
                                          </p:spTgt>
                                        </p:tgtEl>
                                        <p:attrNameLst>
                                          <p:attrName>style.visibility</p:attrName>
                                        </p:attrNameLst>
                                      </p:cBhvr>
                                      <p:to>
                                        <p:strVal val="visible"/>
                                      </p:to>
                                    </p:set>
                                    <p:animEffect transition="in" filter="fade">
                                      <p:cBhvr>
                                        <p:cTn id="34" dur="1000"/>
                                        <p:tgtEl>
                                          <p:spTgt spid="1703">
                                            <p:txEl>
                                              <p:pRg st="6" end="6"/>
                                            </p:txEl>
                                          </p:spTgt>
                                        </p:tgtEl>
                                      </p:cBhvr>
                                    </p:animEffect>
                                    <p:anim calcmode="lin" valueType="num">
                                      <p:cBhvr>
                                        <p:cTn id="35" dur="1000" fill="hold"/>
                                        <p:tgtEl>
                                          <p:spTgt spid="170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703">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703">
                                            <p:txEl>
                                              <p:pRg st="7" end="7"/>
                                            </p:txEl>
                                          </p:spTgt>
                                        </p:tgtEl>
                                        <p:attrNameLst>
                                          <p:attrName>style.visibility</p:attrName>
                                        </p:attrNameLst>
                                      </p:cBhvr>
                                      <p:to>
                                        <p:strVal val="visible"/>
                                      </p:to>
                                    </p:set>
                                    <p:animEffect transition="in" filter="fade">
                                      <p:cBhvr>
                                        <p:cTn id="39" dur="1000"/>
                                        <p:tgtEl>
                                          <p:spTgt spid="1703">
                                            <p:txEl>
                                              <p:pRg st="7" end="7"/>
                                            </p:txEl>
                                          </p:spTgt>
                                        </p:tgtEl>
                                      </p:cBhvr>
                                    </p:animEffect>
                                    <p:anim calcmode="lin" valueType="num">
                                      <p:cBhvr>
                                        <p:cTn id="40" dur="1000" fill="hold"/>
                                        <p:tgtEl>
                                          <p:spTgt spid="1703">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703">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03">
                                            <p:txEl>
                                              <p:pRg st="8" end="8"/>
                                            </p:txEl>
                                          </p:spTgt>
                                        </p:tgtEl>
                                        <p:attrNameLst>
                                          <p:attrName>style.visibility</p:attrName>
                                        </p:attrNameLst>
                                      </p:cBhvr>
                                      <p:to>
                                        <p:strVal val="visible"/>
                                      </p:to>
                                    </p:set>
                                    <p:animEffect transition="in" filter="fade">
                                      <p:cBhvr>
                                        <p:cTn id="44" dur="1000"/>
                                        <p:tgtEl>
                                          <p:spTgt spid="1703">
                                            <p:txEl>
                                              <p:pRg st="8" end="8"/>
                                            </p:txEl>
                                          </p:spTgt>
                                        </p:tgtEl>
                                      </p:cBhvr>
                                    </p:animEffect>
                                    <p:anim calcmode="lin" valueType="num">
                                      <p:cBhvr>
                                        <p:cTn id="45" dur="1000" fill="hold"/>
                                        <p:tgtEl>
                                          <p:spTgt spid="1703">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703">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703">
                                            <p:txEl>
                                              <p:pRg st="9" end="9"/>
                                            </p:txEl>
                                          </p:spTgt>
                                        </p:tgtEl>
                                        <p:attrNameLst>
                                          <p:attrName>style.visibility</p:attrName>
                                        </p:attrNameLst>
                                      </p:cBhvr>
                                      <p:to>
                                        <p:strVal val="visible"/>
                                      </p:to>
                                    </p:set>
                                    <p:animEffect transition="in" filter="fade">
                                      <p:cBhvr>
                                        <p:cTn id="49" dur="1000"/>
                                        <p:tgtEl>
                                          <p:spTgt spid="1703">
                                            <p:txEl>
                                              <p:pRg st="9" end="9"/>
                                            </p:txEl>
                                          </p:spTgt>
                                        </p:tgtEl>
                                      </p:cBhvr>
                                    </p:animEffect>
                                    <p:anim calcmode="lin" valueType="num">
                                      <p:cBhvr>
                                        <p:cTn id="50" dur="1000" fill="hold"/>
                                        <p:tgtEl>
                                          <p:spTgt spid="1703">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70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703">
                                            <p:txEl>
                                              <p:pRg st="11" end="11"/>
                                            </p:txEl>
                                          </p:spTgt>
                                        </p:tgtEl>
                                        <p:attrNameLst>
                                          <p:attrName>style.visibility</p:attrName>
                                        </p:attrNameLst>
                                      </p:cBhvr>
                                      <p:to>
                                        <p:strVal val="visible"/>
                                      </p:to>
                                    </p:set>
                                    <p:animEffect transition="in" filter="fade">
                                      <p:cBhvr>
                                        <p:cTn id="56" dur="1000"/>
                                        <p:tgtEl>
                                          <p:spTgt spid="1703">
                                            <p:txEl>
                                              <p:pRg st="11" end="11"/>
                                            </p:txEl>
                                          </p:spTgt>
                                        </p:tgtEl>
                                      </p:cBhvr>
                                    </p:animEffect>
                                    <p:anim calcmode="lin" valueType="num">
                                      <p:cBhvr>
                                        <p:cTn id="57" dur="1000" fill="hold"/>
                                        <p:tgtEl>
                                          <p:spTgt spid="1703">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170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6"/>
        <p:cNvGrpSpPr/>
        <p:nvPr/>
      </p:nvGrpSpPr>
      <p:grpSpPr>
        <a:xfrm>
          <a:off x="0" y="0"/>
          <a:ext cx="0" cy="0"/>
          <a:chOff x="0" y="0"/>
          <a:chExt cx="0" cy="0"/>
        </a:xfrm>
      </p:grpSpPr>
      <p:sp>
        <p:nvSpPr>
          <p:cNvPr id="1748" name="Google Shape;1748;p95"/>
          <p:cNvSpPr txBox="1"/>
          <p:nvPr/>
        </p:nvSpPr>
        <p:spPr>
          <a:xfrm>
            <a:off x="224979" y="788088"/>
            <a:ext cx="11806237"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While the system is saving the draft in the draft table we can use </a:t>
            </a:r>
            <a:r>
              <a:rPr lang="en-US" sz="1800" dirty="0" err="1">
                <a:solidFill>
                  <a:schemeClr val="dk1"/>
                </a:solidFill>
                <a:latin typeface="Calibri"/>
                <a:ea typeface="Calibri"/>
                <a:cs typeface="Calibri"/>
                <a:sym typeface="Calibri"/>
              </a:rPr>
              <a:t>prechecks</a:t>
            </a:r>
            <a:r>
              <a:rPr lang="en-US" sz="1800" dirty="0">
                <a:solidFill>
                  <a:schemeClr val="dk1"/>
                </a:solidFill>
                <a:latin typeface="Calibri"/>
                <a:ea typeface="Calibri"/>
                <a:cs typeface="Calibri"/>
                <a:sym typeface="Calibri"/>
              </a:rPr>
              <a:t> to make sure that checks/authorizations are checked in the system before data reaches to draft table. Unlike validations (while saving/updating data to main table) Prechecks will trigger before data reaches to transaction buffer.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They are very helpful when we even want to validate data of one control based on another control. Currently as a developer you need to take additional pain to clean the data when draft is activated. If you apply </a:t>
            </a:r>
            <a:r>
              <a:rPr lang="en-US" sz="1800" dirty="0" err="1">
                <a:solidFill>
                  <a:schemeClr val="dk1"/>
                </a:solidFill>
                <a:latin typeface="Calibri"/>
                <a:ea typeface="Calibri"/>
                <a:cs typeface="Calibri"/>
                <a:sym typeface="Calibri"/>
              </a:rPr>
              <a:t>precheck</a:t>
            </a:r>
            <a:r>
              <a:rPr lang="en-US" sz="1800" dirty="0">
                <a:solidFill>
                  <a:schemeClr val="dk1"/>
                </a:solidFill>
                <a:latin typeface="Calibri"/>
                <a:ea typeface="Calibri"/>
                <a:cs typeface="Calibri"/>
                <a:sym typeface="Calibri"/>
              </a:rPr>
              <a:t>, system ensures that only the clean data reaches to transaction buffer. </a:t>
            </a:r>
            <a:endParaRPr sz="1800" dirty="0">
              <a:solidFill>
                <a:schemeClr val="dk1"/>
              </a:solidFill>
              <a:latin typeface="Calibri"/>
              <a:ea typeface="Calibri"/>
              <a:cs typeface="Calibri"/>
              <a:sym typeface="Calibri"/>
            </a:endParaRPr>
          </a:p>
        </p:txBody>
      </p:sp>
      <p:sp>
        <p:nvSpPr>
          <p:cNvPr id="1749" name="Google Shape;1749;p95"/>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Prechecks </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7" name="Google Shape;1757;p96"/>
          <p:cNvSpPr txBox="1"/>
          <p:nvPr/>
        </p:nvSpPr>
        <p:spPr>
          <a:xfrm>
            <a:off x="224979" y="788088"/>
            <a:ext cx="1180623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Before data reaches to transaction buffer, the augment code will be executed and here we can set some default data to the BO instance.</a:t>
            </a:r>
            <a:endParaRPr sz="1800">
              <a:solidFill>
                <a:schemeClr val="dk1"/>
              </a:solidFill>
              <a:latin typeface="Calibri"/>
              <a:ea typeface="Calibri"/>
              <a:cs typeface="Calibri"/>
              <a:sym typeface="Calibri"/>
            </a:endParaRPr>
          </a:p>
        </p:txBody>
      </p:sp>
      <p:sp>
        <p:nvSpPr>
          <p:cNvPr id="1758" name="Google Shape;1758;p96"/>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Augment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6" name="Google Shape;1766;p97"/>
          <p:cNvSpPr txBox="1"/>
          <p:nvPr/>
        </p:nvSpPr>
        <p:spPr>
          <a:xfrm>
            <a:off x="224979" y="788088"/>
            <a:ext cx="11806237"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There is a requirement to expose extra elements out of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which there is no data inside the database, basically these element values are calculated at runtime (on-fly). If you worked with SAP UI5 development, we have similar concept called formatter. We have a implementing class in which we will add our code for calculating the runtime data of virtual elements.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Rules:</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should only add them to projection view. Because if you add in main view, your draft table will disturb and your main table will never have these column.</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RAP does not support filtering and sorting of virtual elements, also the aggregation and group is not allowed</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cannot select data from virtual elements using direct SELECT or EML</a:t>
            </a:r>
            <a:endParaRPr dirty="0"/>
          </a:p>
          <a:p>
            <a:pPr marL="285750" marR="0" lvl="0" indent="-285750" algn="l" rtl="0">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We have to write implementation in a class for virtual element that class must use the interface </a:t>
            </a:r>
            <a:r>
              <a:rPr lang="en-US" sz="1800" dirty="0">
                <a:solidFill>
                  <a:srgbClr val="333333"/>
                </a:solidFill>
                <a:latin typeface="Arial"/>
                <a:ea typeface="Arial"/>
                <a:cs typeface="Arial"/>
                <a:sym typeface="Arial"/>
              </a:rPr>
              <a:t>IF_SADL_EXIT_CALC_ELEMENT_READ.</a:t>
            </a:r>
            <a:endParaRPr dirty="0"/>
          </a:p>
          <a:p>
            <a:pPr marL="285750" marR="0" lvl="0" indent="-171450" algn="l" rtl="0">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
        <p:nvSpPr>
          <p:cNvPr id="1767" name="Google Shape;1767;p9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Virtual Elements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254B608-1366-EDF5-7611-CF806C718FAE}"/>
                  </a:ext>
                </a:extLst>
              </p14:cNvPr>
              <p14:cNvContentPartPr/>
              <p14:nvPr/>
            </p14:nvContentPartPr>
            <p14:xfrm>
              <a:off x="1128892" y="5240783"/>
              <a:ext cx="360" cy="360"/>
            </p14:xfrm>
          </p:contentPart>
        </mc:Choice>
        <mc:Fallback xmlns="">
          <p:pic>
            <p:nvPicPr>
              <p:cNvPr id="2" name="Ink 1">
                <a:extLst>
                  <a:ext uri="{FF2B5EF4-FFF2-40B4-BE49-F238E27FC236}">
                    <a16:creationId xmlns:a16="http://schemas.microsoft.com/office/drawing/2014/main" id="{1254B608-1366-EDF5-7611-CF806C718FAE}"/>
                  </a:ext>
                </a:extLst>
              </p:cNvPr>
              <p:cNvPicPr/>
              <p:nvPr/>
            </p:nvPicPr>
            <p:blipFill>
              <a:blip r:embed="rId5"/>
              <a:stretch>
                <a:fillRect/>
              </a:stretch>
            </p:blipFill>
            <p:spPr>
              <a:xfrm>
                <a:off x="1119892" y="5232143"/>
                <a:ext cx="18000" cy="180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5" name="Google Shape;1775;p98"/>
          <p:cNvSpPr txBox="1"/>
          <p:nvPr/>
        </p:nvSpPr>
        <p:spPr>
          <a:xfrm>
            <a:off x="191294" y="710469"/>
            <a:ext cx="11806237" cy="28623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Go to base behavior definition and add non factory actions, provide implementation for the same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copy from processor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entity projections and make new </a:t>
            </a:r>
            <a:r>
              <a:rPr lang="en-US" sz="1800" dirty="0" err="1">
                <a:solidFill>
                  <a:schemeClr val="dk1"/>
                </a:solidFill>
                <a:latin typeface="Calibri"/>
                <a:ea typeface="Calibri"/>
                <a:cs typeface="Calibri"/>
                <a:sym typeface="Calibri"/>
              </a:rPr>
              <a:t>cds</a:t>
            </a:r>
            <a:r>
              <a:rPr lang="en-US" sz="1800" dirty="0">
                <a:solidFill>
                  <a:schemeClr val="dk1"/>
                </a:solidFill>
                <a:latin typeface="Calibri"/>
                <a:ea typeface="Calibri"/>
                <a:cs typeface="Calibri"/>
                <a:sym typeface="Calibri"/>
              </a:rPr>
              <a:t> entities for projection for approver. Both travel and booking, ignore the booking supplement as a approver will only allowed to view </a:t>
            </a:r>
            <a:r>
              <a:rPr lang="en-US" sz="1800" dirty="0" err="1">
                <a:solidFill>
                  <a:schemeClr val="dk1"/>
                </a:solidFill>
                <a:latin typeface="Calibri"/>
                <a:ea typeface="Calibri"/>
                <a:cs typeface="Calibri"/>
                <a:sym typeface="Calibri"/>
              </a:rPr>
              <a:t>upto</a:t>
            </a:r>
            <a:r>
              <a:rPr lang="en-US" sz="1800" dirty="0">
                <a:solidFill>
                  <a:schemeClr val="dk1"/>
                </a:solidFill>
                <a:latin typeface="Calibri"/>
                <a:ea typeface="Calibri"/>
                <a:cs typeface="Calibri"/>
                <a:sym typeface="Calibri"/>
              </a:rPr>
              <a:t> the booking data.</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metadata extensions for approver. Since approver can only see the data of travel and booking, we only created 2 MDE. Keep all the relevant fields and integrate code to show accept and reject travel buttons.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Now we provide behavior definition projection for approver which controls what an approver can do. As we know an approver can only edit </a:t>
            </a:r>
            <a:r>
              <a:rPr lang="en-US" sz="1800" dirty="0" err="1">
                <a:solidFill>
                  <a:schemeClr val="dk1"/>
                </a:solidFill>
                <a:latin typeface="Calibri"/>
                <a:ea typeface="Calibri"/>
                <a:cs typeface="Calibri"/>
                <a:sym typeface="Calibri"/>
              </a:rPr>
              <a:t>bookingfee</a:t>
            </a:r>
            <a:r>
              <a:rPr lang="en-US" sz="1800" dirty="0">
                <a:solidFill>
                  <a:schemeClr val="dk1"/>
                </a:solidFill>
                <a:latin typeface="Calibri"/>
                <a:ea typeface="Calibri"/>
                <a:cs typeface="Calibri"/>
                <a:sym typeface="Calibri"/>
              </a:rPr>
              <a:t> and travel status, he/she not allowed to create/update/delete any of the entities.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Customize our BDEF according to the needs of our user scenario. </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service definition for approver and service binding for approver.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 ☺</a:t>
            </a:r>
            <a:endParaRPr sz="1800" dirty="0">
              <a:solidFill>
                <a:schemeClr val="dk1"/>
              </a:solidFill>
              <a:latin typeface="Calibri"/>
              <a:ea typeface="Calibri"/>
              <a:cs typeface="Calibri"/>
              <a:sym typeface="Calibri"/>
            </a:endParaRPr>
          </a:p>
        </p:txBody>
      </p:sp>
      <p:sp>
        <p:nvSpPr>
          <p:cNvPr id="1776" name="Google Shape;1776;p9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 to implement the approver 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2.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3.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4.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5.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docProps/app.xml><?xml version="1.0" encoding="utf-8"?>
<Properties xmlns="http://schemas.openxmlformats.org/officeDocument/2006/extended-properties" xmlns:vt="http://schemas.openxmlformats.org/officeDocument/2006/docPropsVTypes">
  <TotalTime>1662</TotalTime>
  <Words>2346</Words>
  <Application>Microsoft Office PowerPoint</Application>
  <PresentationFormat>Custom</PresentationFormat>
  <Paragraphs>202</Paragraphs>
  <Slides>28</Slides>
  <Notes>19</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28</vt:i4>
      </vt:variant>
    </vt:vector>
  </HeadingPairs>
  <TitlesOfParts>
    <vt:vector size="46" baseType="lpstr">
      <vt:lpstr>Quattrocento Sans</vt:lpstr>
      <vt:lpstr>Segoe UI</vt:lpstr>
      <vt:lpstr>Calibri</vt:lpstr>
      <vt:lpstr>Cambria</vt:lpstr>
      <vt:lpstr>Arial Black</vt:lpstr>
      <vt:lpstr>Consolas</vt:lpstr>
      <vt:lpstr>Corben</vt:lpstr>
      <vt:lpstr>72-Regular</vt:lpstr>
      <vt:lpstr>Segoe UI Light</vt:lpstr>
      <vt:lpstr>72-Bold</vt:lpstr>
      <vt:lpstr>Arial</vt:lpstr>
      <vt:lpstr>Cooper Black</vt:lpstr>
      <vt:lpstr>Open Sans</vt:lpstr>
      <vt:lpstr>Office Theme</vt:lpstr>
      <vt:lpstr>2_Office Theme</vt:lpstr>
      <vt:lpstr>3_Office Theme</vt:lpstr>
      <vt:lpstr>4_Office Theme</vt:lpstr>
      <vt:lpstr>1_Office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Application Studio</vt:lpstr>
      <vt:lpstr>Dev Space in BAS</vt:lpstr>
      <vt:lpstr>SAP Fiori elements boosts SAP Fiori development efficiency </vt:lpstr>
      <vt:lpstr>SAP Fiori elements provides enterprise-ready apps out of the box</vt:lpstr>
      <vt:lpstr>SAP Fiori elements application architecture provides flexibility</vt:lpstr>
      <vt:lpstr>SAP Fiori elements prioritizes efficiency over flexibility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and Git HUB</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91</cp:revision>
  <dcterms:created xsi:type="dcterms:W3CDTF">2023-10-03T21:33:12Z</dcterms:created>
  <dcterms:modified xsi:type="dcterms:W3CDTF">2025-09-04T08:26:49Z</dcterms:modified>
</cp:coreProperties>
</file>